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09" r:id="rId2"/>
    <p:sldId id="258" r:id="rId3"/>
    <p:sldId id="311" r:id="rId4"/>
    <p:sldId id="320" r:id="rId5"/>
    <p:sldId id="310" r:id="rId6"/>
    <p:sldId id="312" r:id="rId7"/>
    <p:sldId id="313" r:id="rId8"/>
    <p:sldId id="345" r:id="rId9"/>
    <p:sldId id="344" r:id="rId10"/>
    <p:sldId id="319" r:id="rId11"/>
    <p:sldId id="341" r:id="rId12"/>
    <p:sldId id="328" r:id="rId13"/>
    <p:sldId id="342" r:id="rId14"/>
    <p:sldId id="316" r:id="rId15"/>
    <p:sldId id="322" r:id="rId16"/>
    <p:sldId id="347" r:id="rId17"/>
    <p:sldId id="348" r:id="rId18"/>
    <p:sldId id="343" r:id="rId19"/>
    <p:sldId id="349" r:id="rId20"/>
    <p:sldId id="355" r:id="rId21"/>
    <p:sldId id="356" r:id="rId22"/>
    <p:sldId id="346" r:id="rId23"/>
    <p:sldId id="351" r:id="rId24"/>
    <p:sldId id="357" r:id="rId25"/>
    <p:sldId id="358" r:id="rId26"/>
    <p:sldId id="352" r:id="rId27"/>
    <p:sldId id="353" r:id="rId28"/>
    <p:sldId id="359" r:id="rId29"/>
    <p:sldId id="339" r:id="rId30"/>
    <p:sldId id="350" r:id="rId31"/>
    <p:sldId id="260" r:id="rId32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7"/>
    <p:restoredTop sz="94655"/>
  </p:normalViewPr>
  <p:slideViewPr>
    <p:cSldViewPr>
      <p:cViewPr varScale="1">
        <p:scale>
          <a:sx n="108" d="100"/>
          <a:sy n="108" d="100"/>
        </p:scale>
        <p:origin x="178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ADB6FF1F-555E-4388-A8B0-D1E524B355D1}" type="datetimeFigureOut">
              <a:rPr lang="pt-PT" smtClean="0"/>
              <a:pPr/>
              <a:t>18/01/2023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D9FB018-1958-45C1-ABFF-E1E983EC4F4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478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E77E319B-B046-487F-8D03-B96E4F1A43D0}" type="datetimeFigureOut">
              <a:rPr lang="pt-PT" smtClean="0"/>
              <a:pPr/>
              <a:t>18/01/2023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3DD545E-D36A-4832-938A-2ECADA69E4C6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7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319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537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792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83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279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076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884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795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13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044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62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4335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5345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13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499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9623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129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0334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2014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9641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pt-PT" dirty="0">
                <a:latin typeface="Arial" pitchFamily="34" charset="0"/>
              </a:rPr>
              <a:t>Tiago (acabar referencias)</a:t>
            </a:r>
          </a:p>
        </p:txBody>
      </p:sp>
    </p:spTree>
    <p:extLst>
      <p:ext uri="{BB962C8B-B14F-4D97-AF65-F5344CB8AC3E}">
        <p14:creationId xmlns:p14="http://schemas.microsoft.com/office/powerpoint/2010/main" val="5478048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pt-PT" dirty="0">
                <a:latin typeface="Arial" pitchFamily="34" charset="0"/>
              </a:rPr>
              <a:t>Tiago (acabar referencias)</a:t>
            </a:r>
          </a:p>
        </p:txBody>
      </p:sp>
    </p:spTree>
    <p:extLst>
      <p:ext uri="{BB962C8B-B14F-4D97-AF65-F5344CB8AC3E}">
        <p14:creationId xmlns:p14="http://schemas.microsoft.com/office/powerpoint/2010/main" val="719167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936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354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484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345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2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820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860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 do subtítulo do modelo global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3E61B-3AB3-490F-90D4-269C8A444AE7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3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57.png"/><Relationship Id="rId4" Type="http://schemas.openxmlformats.org/officeDocument/2006/relationships/image" Target="../media/image4.pn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pmjs.com/package/hooks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s://mui.com/material-ui/react-table/#custom-pagination-options" TargetMode="External"/><Relationship Id="rId7" Type="http://schemas.openxmlformats.org/officeDocument/2006/relationships/hyperlink" Target="https://www.npmjs.com/package/react-fetch-hook" TargetMode="Externa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eact-table-v7.tanstack.com/docs/api/useTable" TargetMode="External"/><Relationship Id="rId11" Type="http://schemas.openxmlformats.org/officeDocument/2006/relationships/hyperlink" Target="https://designcode.io/react-hooks-handbook-fetch-data-from-an-api" TargetMode="External"/><Relationship Id="rId5" Type="http://schemas.openxmlformats.org/officeDocument/2006/relationships/hyperlink" Target="https://react-spectrum.adobe.com/react-aria/useTable.html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www.tomray.dev/nestjs-docker-compose-postgres" TargetMode="External"/><Relationship Id="rId4" Type="http://schemas.openxmlformats.org/officeDocument/2006/relationships/hyperlink" Target="https://www.digitalocean.com/community/tutorials/how-to-display-data-from-the-digitalocean-api-with-react" TargetMode="External"/><Relationship Id="rId9" Type="http://schemas.openxmlformats.org/officeDocument/2006/relationships/hyperlink" Target="https://hardcoded.medium.com/docker-compose-with-react-node-and-postgresql-a-multi-container-application-with-docker-a11197802e33" TargetMode="External"/><Relationship Id="rId1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zack.noah/creating-a-geospatial-web-app-using-docker-django-and-postgis-975bc24e7a6b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s://www.positronx.io/how-to-use-fetch-api-to-get-data-in-react-with-rest-api/" TargetMode="External"/><Relationship Id="rId7" Type="http://schemas.openxmlformats.org/officeDocument/2006/relationships/hyperlink" Target="http://bboxfinder.com/" TargetMode="Externa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xios-http.com/docs/intro" TargetMode="External"/><Relationship Id="rId11" Type="http://schemas.openxmlformats.org/officeDocument/2006/relationships/hyperlink" Target="https://medium.com/@manilwagle/geocoding-the-world-using-google-api-and-python-1f6b6fb6ca48" TargetMode="External"/><Relationship Id="rId5" Type="http://schemas.openxmlformats.org/officeDocument/2006/relationships/hyperlink" Target="https://www.copycat.dev/blog/react-fetch/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realpython.com/location-based-app-with-geodjango-tutorial/" TargetMode="External"/><Relationship Id="rId4" Type="http://schemas.openxmlformats.org/officeDocument/2006/relationships/hyperlink" Target="https://blog.logrocket.com/modern-api-data-fetching-methods-react/" TargetMode="External"/><Relationship Id="rId9" Type="http://schemas.openxmlformats.org/officeDocument/2006/relationships/hyperlink" Target="https://gis-ops.com/flask-geo-api-tutorial-powerful-geospatial-flask-explained/" TargetMode="External"/><Relationship Id="rId1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7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313" y="0"/>
            <a:ext cx="10093113" cy="6934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2405971"/>
            <a:ext cx="5486400" cy="552329"/>
          </a:xfrm>
        </p:spPr>
        <p:txBody>
          <a:bodyPr>
            <a:normAutofit/>
          </a:bodyPr>
          <a:lstStyle/>
          <a:p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INTEGRAÇÃO DE SISTEMAS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4110735"/>
            <a:ext cx="5143500" cy="404742"/>
          </a:xfrm>
        </p:spPr>
        <p:txBody>
          <a:bodyPr>
            <a:normAutofit fontScale="32500" lnSpcReduction="20000"/>
          </a:bodyPr>
          <a:lstStyle/>
          <a:p>
            <a:r>
              <a:rPr lang="pt-PT" sz="3100" dirty="0">
                <a:solidFill>
                  <a:schemeClr val="bg1"/>
                </a:solidFill>
                <a:latin typeface="Arial" charset="0"/>
                <a:cs typeface="Arial" charset="0"/>
              </a:rPr>
              <a:t>E</a:t>
            </a:r>
            <a:r>
              <a:rPr lang="pt-PT" dirty="0">
                <a:solidFill>
                  <a:schemeClr val="bg1"/>
                </a:solidFill>
                <a:latin typeface="Arial" charset="0"/>
                <a:cs typeface="Arial" charset="0"/>
              </a:rPr>
              <a:t>scrita de APIs, importação de dados e integração entre bases de dados e outros serviços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762000" y="6394330"/>
            <a:ext cx="8191499" cy="276444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100" b="1" u="sng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| Escola Superior de Tecnologia e Gestão| Unidade Curricular: </a:t>
            </a:r>
            <a:r>
              <a:rPr lang="pt-PT" sz="1100" dirty="0"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INTEGRAÇÃO DE SISTEMAS </a:t>
            </a:r>
            <a:r>
              <a:rPr lang="pt-PT" sz="11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| Ano Letivo 2022/2023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30" y="392731"/>
            <a:ext cx="3872752" cy="962356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6D890E14-880C-4963-9EA0-EE9200F689F8}"/>
              </a:ext>
            </a:extLst>
          </p:cNvPr>
          <p:cNvSpPr txBox="1">
            <a:spLocks/>
          </p:cNvSpPr>
          <p:nvPr/>
        </p:nvSpPr>
        <p:spPr>
          <a:xfrm>
            <a:off x="892549" y="5635668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N.º 20749– Basílio Barbosa;</a:t>
            </a:r>
          </a:p>
          <a:p>
            <a:pPr algn="l"/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N.º 22340 – Tiago Soares</a:t>
            </a:r>
          </a:p>
          <a:p>
            <a:pPr algn="l"/>
            <a:endParaRPr lang="pt-PT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CDB7617E-BD9F-40A8-BCFA-781CEC4CEE46}"/>
              </a:ext>
            </a:extLst>
          </p:cNvPr>
          <p:cNvSpPr txBox="1">
            <a:spLocks/>
          </p:cNvSpPr>
          <p:nvPr/>
        </p:nvSpPr>
        <p:spPr>
          <a:xfrm>
            <a:off x="4953495" y="5615784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Orientador(es):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Professor Doutor Jorge Ribeiro, Professor Doutor Luís Teófilo</a:t>
            </a: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02F2A86-A50E-0283-3B8A-EB9B059E210D}"/>
              </a:ext>
            </a:extLst>
          </p:cNvPr>
          <p:cNvSpPr txBox="1"/>
          <p:nvPr/>
        </p:nvSpPr>
        <p:spPr>
          <a:xfrm>
            <a:off x="838200" y="1273976"/>
            <a:ext cx="9266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b="1" u="sng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Licenciatura em ENGENHARIA INFORMÁTICA / </a:t>
            </a:r>
            <a:r>
              <a:rPr lang="pt-PT" sz="1800" b="1" u="sng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Degree</a:t>
            </a:r>
            <a:r>
              <a:rPr lang="pt-PT" sz="1800" b="1" u="sng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PT" sz="1800" b="1" cap="all" dirty="0" err="1">
                <a:solidFill>
                  <a:srgbClr val="FFFF00"/>
                </a:solidFill>
              </a:rPr>
              <a:t>Informatics</a:t>
            </a:r>
            <a:r>
              <a:rPr lang="pt-PT" sz="1800" b="1" cap="all" dirty="0">
                <a:solidFill>
                  <a:srgbClr val="FFFF00"/>
                </a:solidFill>
              </a:rPr>
              <a:t> </a:t>
            </a:r>
            <a:r>
              <a:rPr lang="pt-PT" sz="1800" b="1" cap="all" dirty="0" err="1">
                <a:solidFill>
                  <a:srgbClr val="FFFF00"/>
                </a:solidFill>
              </a:rPr>
              <a:t>engineering</a:t>
            </a:r>
            <a:endParaRPr lang="pt-PT" dirty="0">
              <a:solidFill>
                <a:srgbClr val="FFFF00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331B8A6-B954-F04D-0378-7F3DD744E30A}"/>
              </a:ext>
            </a:extLst>
          </p:cNvPr>
          <p:cNvSpPr txBox="1">
            <a:spLocks/>
          </p:cNvSpPr>
          <p:nvPr/>
        </p:nvSpPr>
        <p:spPr>
          <a:xfrm>
            <a:off x="1981200" y="3267584"/>
            <a:ext cx="5486400" cy="552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</p:spTree>
    <p:extLst>
      <p:ext uri="{BB962C8B-B14F-4D97-AF65-F5344CB8AC3E}">
        <p14:creationId xmlns:p14="http://schemas.microsoft.com/office/powerpoint/2010/main" val="962301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D907A464-CBF1-4842-501A-01A00F34F9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9" y="3348477"/>
            <a:ext cx="5226604" cy="2828579"/>
          </a:xfrm>
          <a:prstGeom prst="rect">
            <a:avLst/>
          </a:prstGeom>
        </p:spPr>
      </p:pic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5.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Base de dados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388AC746-3ED4-BF2A-31BF-FCEED76F355D}"/>
              </a:ext>
            </a:extLst>
          </p:cNvPr>
          <p:cNvSpPr txBox="1">
            <a:spLocks/>
          </p:cNvSpPr>
          <p:nvPr/>
        </p:nvSpPr>
        <p:spPr>
          <a:xfrm>
            <a:off x="493521" y="1187790"/>
            <a:ext cx="8229600" cy="2012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Foi usada a versão 15 do </a:t>
            </a:r>
            <a:r>
              <a:rPr kumimoji="0" lang="pt-PT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PostgreSQL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e o ambiente gráfico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pgAdmin4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para visualizar as tabelas criadas. Seguidamente podemos ver a sua estrutura.</a:t>
            </a:r>
          </a:p>
        </p:txBody>
      </p:sp>
      <p:pic>
        <p:nvPicPr>
          <p:cNvPr id="1026" name="Picture 2" descr="O que é PostgreSQL?">
            <a:extLst>
              <a:ext uri="{FF2B5EF4-FFF2-40B4-BE49-F238E27FC236}">
                <a16:creationId xmlns:a16="http://schemas.microsoft.com/office/drawing/2014/main" id="{FB19A091-26CE-1AE1-6BA9-F15799D70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0460" r="14410" b="26207"/>
          <a:stretch/>
        </p:blipFill>
        <p:spPr bwMode="auto">
          <a:xfrm>
            <a:off x="250825" y="2156132"/>
            <a:ext cx="2502572" cy="99322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116BB85-1756-B641-05A8-629020708E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8354" y="2294399"/>
            <a:ext cx="1973748" cy="3715919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34F1BBEC-D482-8388-038F-290B2F6EDAC3}"/>
              </a:ext>
            </a:extLst>
          </p:cNvPr>
          <p:cNvSpPr/>
          <p:nvPr/>
        </p:nvSpPr>
        <p:spPr>
          <a:xfrm>
            <a:off x="5439956" y="4077075"/>
            <a:ext cx="427444" cy="15056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2FFB848-3715-6513-DC38-501DE0604F1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3" y="2294399"/>
            <a:ext cx="1979911" cy="3715919"/>
          </a:xfrm>
          <a:prstGeom prst="rect">
            <a:avLst/>
          </a:prstGeom>
        </p:spPr>
      </p:pic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54CF3414-0058-6411-998F-0C9CE7D1B254}"/>
              </a:ext>
            </a:extLst>
          </p:cNvPr>
          <p:cNvSpPr txBox="1">
            <a:spLocks/>
          </p:cNvSpPr>
          <p:nvPr/>
        </p:nvSpPr>
        <p:spPr>
          <a:xfrm>
            <a:off x="7252908" y="2436329"/>
            <a:ext cx="885961" cy="528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pg-rel</a:t>
            </a:r>
          </a:p>
        </p:txBody>
      </p: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728B20C0-BC4A-A862-E77E-4BC07922A507}"/>
              </a:ext>
            </a:extLst>
          </p:cNvPr>
          <p:cNvSpPr txBox="1">
            <a:spLocks/>
          </p:cNvSpPr>
          <p:nvPr/>
        </p:nvSpPr>
        <p:spPr>
          <a:xfrm>
            <a:off x="4306141" y="2461137"/>
            <a:ext cx="885961" cy="528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pg-xml</a:t>
            </a: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0554D8A7-6268-CFEA-ED06-AEFF7F63937B}"/>
              </a:ext>
            </a:extLst>
          </p:cNvPr>
          <p:cNvSpPr/>
          <p:nvPr/>
        </p:nvSpPr>
        <p:spPr>
          <a:xfrm>
            <a:off x="2770947" y="4077075"/>
            <a:ext cx="427444" cy="15056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1931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11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5.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Base de dados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388AC746-3ED4-BF2A-31BF-FCEED76F355D}"/>
              </a:ext>
            </a:extLst>
          </p:cNvPr>
          <p:cNvSpPr txBox="1">
            <a:spLocks/>
          </p:cNvSpPr>
          <p:nvPr/>
        </p:nvSpPr>
        <p:spPr>
          <a:xfrm>
            <a:off x="341121" y="1187790"/>
            <a:ext cx="8421879" cy="23174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Criação da tabela </a:t>
            </a:r>
            <a:r>
              <a:rPr kumimoji="0" lang="pt-PT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converted_documents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com os atributos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id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incrementado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automaticamente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src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 </a:t>
            </a:r>
            <a:r>
              <a:rPr lang="pt-PT" dirty="0">
                <a:latin typeface="Arial" pitchFamily="34" charset="0"/>
                <a:cs typeface="Arial" pitchFamily="34" charset="0"/>
              </a:rPr>
              <a:t>que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guarda</a:t>
            </a:r>
            <a:r>
              <a:rPr lang="pt-PT" dirty="0">
                <a:latin typeface="Arial" pitchFamily="34" charset="0"/>
                <a:cs typeface="Arial" pitchFamily="34" charset="0"/>
              </a:rPr>
              <a:t> 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diretório</a:t>
            </a:r>
            <a:r>
              <a:rPr lang="pt-PT" dirty="0">
                <a:latin typeface="Arial" pitchFamily="34" charset="0"/>
                <a:cs typeface="Arial" pitchFamily="34" charset="0"/>
              </a:rPr>
              <a:t> do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ficheiro</a:t>
            </a:r>
            <a:r>
              <a:rPr lang="pt-PT" dirty="0">
                <a:latin typeface="Arial" pitchFamily="34" charset="0"/>
                <a:cs typeface="Arial" pitchFamily="34" charset="0"/>
              </a:rPr>
              <a:t>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CSV</a:t>
            </a:r>
            <a:r>
              <a:rPr lang="pt-PT" dirty="0">
                <a:latin typeface="Arial" pitchFamily="34" charset="0"/>
                <a:cs typeface="Arial" pitchFamily="34" charset="0"/>
              </a:rPr>
              <a:t>,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file_size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 </a:t>
            </a:r>
            <a:r>
              <a:rPr lang="pt-PT" dirty="0">
                <a:latin typeface="Arial" pitchFamily="34" charset="0"/>
                <a:cs typeface="Arial" pitchFamily="34" charset="0"/>
              </a:rPr>
              <a:t>que nos apresenta 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tamanho</a:t>
            </a:r>
            <a:r>
              <a:rPr lang="pt-PT" dirty="0">
                <a:latin typeface="Arial" pitchFamily="34" charset="0"/>
                <a:cs typeface="Arial" pitchFamily="34" charset="0"/>
              </a:rPr>
              <a:t> do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ficheiro</a:t>
            </a:r>
            <a:r>
              <a:rPr lang="pt-PT" dirty="0">
                <a:latin typeface="Arial" pitchFamily="34" charset="0"/>
                <a:cs typeface="Arial" pitchFamily="34" charset="0"/>
              </a:rPr>
              <a:t>,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dst</a:t>
            </a:r>
            <a:r>
              <a:rPr lang="pt-PT" dirty="0">
                <a:latin typeface="Arial" pitchFamily="34" charset="0"/>
                <a:cs typeface="Arial" pitchFamily="34" charset="0"/>
              </a:rPr>
              <a:t> que nos dá 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diretório</a:t>
            </a:r>
            <a:r>
              <a:rPr lang="pt-PT" dirty="0">
                <a:latin typeface="Arial" pitchFamily="34" charset="0"/>
                <a:cs typeface="Arial" pitchFamily="34" charset="0"/>
              </a:rPr>
              <a:t> do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ficheiro</a:t>
            </a:r>
            <a:r>
              <a:rPr lang="pt-PT" dirty="0">
                <a:latin typeface="Arial" pitchFamily="34" charset="0"/>
                <a:cs typeface="Arial" pitchFamily="34" charset="0"/>
              </a:rPr>
              <a:t>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XML</a:t>
            </a:r>
            <a:r>
              <a:rPr lang="pt-PT" dirty="0">
                <a:latin typeface="Arial" pitchFamily="34" charset="0"/>
                <a:cs typeface="Arial" pitchFamily="34" charset="0"/>
              </a:rPr>
              <a:t> resultante da conversão, 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data</a:t>
            </a:r>
            <a:r>
              <a:rPr lang="pt-PT" dirty="0">
                <a:latin typeface="Arial" pitchFamily="34" charset="0"/>
                <a:cs typeface="Arial" pitchFamily="34" charset="0"/>
              </a:rPr>
              <a:t> de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criação</a:t>
            </a:r>
            <a:r>
              <a:rPr lang="pt-PT" dirty="0">
                <a:latin typeface="Arial" pitchFamily="34" charset="0"/>
                <a:cs typeface="Arial" pitchFamily="34" charset="0"/>
              </a:rPr>
              <a:t>(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created_on</a:t>
            </a:r>
            <a:r>
              <a:rPr lang="pt-PT" dirty="0">
                <a:latin typeface="Arial" pitchFamily="34" charset="0"/>
                <a:cs typeface="Arial" pitchFamily="34" charset="0"/>
              </a:rPr>
              <a:t>) e 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data</a:t>
            </a:r>
            <a:r>
              <a:rPr lang="pt-PT" dirty="0">
                <a:latin typeface="Arial" pitchFamily="34" charset="0"/>
                <a:cs typeface="Arial" pitchFamily="34" charset="0"/>
              </a:rPr>
              <a:t> de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atualização</a:t>
            </a:r>
            <a:r>
              <a:rPr lang="pt-PT" dirty="0">
                <a:latin typeface="Arial" pitchFamily="34" charset="0"/>
                <a:cs typeface="Arial" pitchFamily="34" charset="0"/>
              </a:rPr>
              <a:t>(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updated_on</a:t>
            </a:r>
            <a:r>
              <a:rPr lang="pt-PT" dirty="0">
                <a:latin typeface="Arial" pitchFamily="34" charset="0"/>
                <a:cs typeface="Arial" pitchFamily="34" charset="0"/>
              </a:rPr>
              <a:t>)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 Executou-se ainda um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SELECT 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para verificarmos o que temos na tabela.</a:t>
            </a:r>
            <a:endParaRPr kumimoji="0" lang="pt-PT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84D2497-3F14-B3AD-883C-1922A5B9DF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103186"/>
            <a:ext cx="5867399" cy="317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82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5.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Base de dados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388AC746-3ED4-BF2A-31BF-FCEED76F355D}"/>
              </a:ext>
            </a:extLst>
          </p:cNvPr>
          <p:cNvSpPr txBox="1">
            <a:spLocks/>
          </p:cNvSpPr>
          <p:nvPr/>
        </p:nvSpPr>
        <p:spPr>
          <a:xfrm>
            <a:off x="341121" y="1187790"/>
            <a:ext cx="8421879" cy="1707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Criação da tabela </a:t>
            </a:r>
            <a:r>
              <a:rPr kumimoji="0" lang="pt-PT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imported_documents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com os atributos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id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que é gerado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pt-PT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file_name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 </a:t>
            </a:r>
            <a:r>
              <a:rPr lang="pt-PT" dirty="0">
                <a:latin typeface="Arial" pitchFamily="34" charset="0"/>
                <a:cs typeface="Arial" pitchFamily="34" charset="0"/>
              </a:rPr>
              <a:t>que guarda 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diretório</a:t>
            </a:r>
            <a:r>
              <a:rPr lang="pt-PT" dirty="0">
                <a:latin typeface="Arial" pitchFamily="34" charset="0"/>
                <a:cs typeface="Arial" pitchFamily="34" charset="0"/>
              </a:rPr>
              <a:t> do ficheiro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XML</a:t>
            </a:r>
            <a:r>
              <a:rPr lang="pt-PT" dirty="0">
                <a:latin typeface="Arial" pitchFamily="34" charset="0"/>
                <a:cs typeface="Arial" pitchFamily="34" charset="0"/>
              </a:rPr>
              <a:t> e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xml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 </a:t>
            </a:r>
            <a:r>
              <a:rPr lang="pt-PT" dirty="0">
                <a:latin typeface="Arial" pitchFamily="34" charset="0"/>
                <a:cs typeface="Arial" pitchFamily="34" charset="0"/>
              </a:rPr>
              <a:t>que armazena 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os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dados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do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ficheiro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XML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 Executou-se ainda um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SELECT 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para verificarmos o que temos na tabela.</a:t>
            </a:r>
            <a:endParaRPr kumimoji="0" lang="pt-PT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73198B4D-ECB5-63C5-91A7-48759B0C1F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0" y="2895600"/>
            <a:ext cx="7187175" cy="31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37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5.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Base de dados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388AC746-3ED4-BF2A-31BF-FCEED76F355D}"/>
              </a:ext>
            </a:extLst>
          </p:cNvPr>
          <p:cNvSpPr txBox="1">
            <a:spLocks/>
          </p:cNvSpPr>
          <p:nvPr/>
        </p:nvSpPr>
        <p:spPr>
          <a:xfrm>
            <a:off x="341121" y="1187790"/>
            <a:ext cx="8421879" cy="969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Executou-se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SELECT 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para verificarmos o que foi armazenado nas tabelas relacionais como se pode averiguar em seguida.</a:t>
            </a:r>
            <a:endParaRPr kumimoji="0" lang="pt-PT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Imagem 7" descr="Uma imagem com mesa&#10;&#10;Descrição gerada automaticamente">
            <a:extLst>
              <a:ext uri="{FF2B5EF4-FFF2-40B4-BE49-F238E27FC236}">
                <a16:creationId xmlns:a16="http://schemas.microsoft.com/office/drawing/2014/main" id="{94AAFBD4-E809-8428-4B43-BE2F2103DA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979167"/>
            <a:ext cx="4343400" cy="2354091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4161ACBF-FBFA-3BB3-A2BF-3E1A706308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00" y="2979167"/>
            <a:ext cx="4355978" cy="235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87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6.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Conversão do ficheiro CSV em XML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15AE106C-6A11-2873-B556-0C538B579409}"/>
              </a:ext>
            </a:extLst>
          </p:cNvPr>
          <p:cNvSpPr txBox="1">
            <a:spLocks/>
          </p:cNvSpPr>
          <p:nvPr/>
        </p:nvSpPr>
        <p:spPr>
          <a:xfrm>
            <a:off x="493521" y="1187789"/>
            <a:ext cx="8547292" cy="1784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Realizou-se 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conversão</a:t>
            </a:r>
            <a:r>
              <a:rPr lang="pt-PT" dirty="0">
                <a:latin typeface="Arial" pitchFamily="34" charset="0"/>
                <a:cs typeface="Arial" pitchFamily="34" charset="0"/>
              </a:rPr>
              <a:t> do ficheiro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CSV</a:t>
            </a:r>
            <a:r>
              <a:rPr lang="pt-PT" dirty="0">
                <a:latin typeface="Arial" pitchFamily="34" charset="0"/>
                <a:cs typeface="Arial" pitchFamily="34" charset="0"/>
              </a:rPr>
              <a:t> em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XML</a:t>
            </a:r>
            <a:r>
              <a:rPr lang="pt-PT" dirty="0">
                <a:latin typeface="Arial" pitchFamily="34" charset="0"/>
                <a:cs typeface="Arial" pitchFamily="34" charset="0"/>
              </a:rPr>
              <a:t>, inserindo a informação das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coordenadas</a:t>
            </a:r>
            <a:r>
              <a:rPr lang="pt-PT" dirty="0">
                <a:latin typeface="Arial" pitchFamily="34" charset="0"/>
                <a:cs typeface="Arial" pitchFamily="34" charset="0"/>
              </a:rPr>
              <a:t> através da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API</a:t>
            </a:r>
            <a:r>
              <a:rPr lang="pt-PT" dirty="0">
                <a:latin typeface="Arial" pitchFamily="34" charset="0"/>
                <a:cs typeface="Arial" pitchFamily="34" charset="0"/>
              </a:rPr>
              <a:t>.</a:t>
            </a:r>
            <a:endParaRPr kumimoji="0" lang="pt-PT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Imagem 9" descr="Uma imagem com texto, captura de ecrã, eletrónica, computador&#10;&#10;Descrição gerada automaticamente">
            <a:extLst>
              <a:ext uri="{FF2B5EF4-FFF2-40B4-BE49-F238E27FC236}">
                <a16:creationId xmlns:a16="http://schemas.microsoft.com/office/drawing/2014/main" id="{C249FAC1-338E-5DF2-7295-B9FD17AAB0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4" y="2049987"/>
            <a:ext cx="6911975" cy="3737079"/>
          </a:xfrm>
          <a:prstGeom prst="rect">
            <a:avLst/>
          </a:prstGeom>
        </p:spPr>
      </p:pic>
      <p:pic>
        <p:nvPicPr>
          <p:cNvPr id="12" name="Imagem 11" descr="Uma imagem com texto&#10;&#10;Descrição gerada automaticamente">
            <a:extLst>
              <a:ext uri="{FF2B5EF4-FFF2-40B4-BE49-F238E27FC236}">
                <a16:creationId xmlns:a16="http://schemas.microsoft.com/office/drawing/2014/main" id="{3F6BDAF2-264C-F5A2-FE4D-56A63AEB93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22"/>
          <a:stretch/>
        </p:blipFill>
        <p:spPr>
          <a:xfrm>
            <a:off x="3996439" y="1902339"/>
            <a:ext cx="4896737" cy="249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89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15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6.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Conversão do ficheiro CSV em XML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0EAA0714-9534-DCC5-E275-22028CECCB24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4876800" cy="1267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kumimoji="0" lang="pt-PT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api-entities</a:t>
            </a:r>
            <a:endParaRPr kumimoji="0" lang="pt-PT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5FA7FF0B-BF89-DBE2-5A6C-295FBDEEC2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16" y="2057400"/>
            <a:ext cx="6595689" cy="3581400"/>
          </a:xfrm>
          <a:prstGeom prst="rect">
            <a:avLst/>
          </a:prstGeom>
        </p:spPr>
      </p:pic>
      <p:pic>
        <p:nvPicPr>
          <p:cNvPr id="15" name="Imagem 14" descr="Uma imagem com texto, captura de ecrã, monitor, interior&#10;&#10;Descrição gerada automaticamente">
            <a:extLst>
              <a:ext uri="{FF2B5EF4-FFF2-40B4-BE49-F238E27FC236}">
                <a16:creationId xmlns:a16="http://schemas.microsoft.com/office/drawing/2014/main" id="{BE7ADC28-5D7A-F66B-3167-1EEDB6A817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03" y="1496041"/>
            <a:ext cx="4639825" cy="251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73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16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6.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Conversão do ficheiro CSV em XML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0EAA0714-9534-DCC5-E275-22028CECCB24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4876800" cy="1267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kumimoji="0" lang="pt-PT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api-entities</a:t>
            </a:r>
            <a:endParaRPr kumimoji="0" lang="pt-PT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58B9D24-5789-A2F9-1B2D-AC2B7B6684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2" y="1801866"/>
            <a:ext cx="5737116" cy="3074206"/>
          </a:xfrm>
          <a:prstGeom prst="rect">
            <a:avLst/>
          </a:prstGeom>
        </p:spPr>
      </p:pic>
      <p:pic>
        <p:nvPicPr>
          <p:cNvPr id="14" name="Imagem 13" descr="Uma imagem com texto&#10;&#10;Descrição gerada automaticamente">
            <a:extLst>
              <a:ext uri="{FF2B5EF4-FFF2-40B4-BE49-F238E27FC236}">
                <a16:creationId xmlns:a16="http://schemas.microsoft.com/office/drawing/2014/main" id="{B1540B7C-9EF5-5155-FA1D-B8AB02249A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584555"/>
            <a:ext cx="2895600" cy="448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53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17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6.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Conversão do ficheiro CSV em XML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0EAA0714-9534-DCC5-E275-22028CECCB24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4876800" cy="1267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kumimoji="0" lang="pt-PT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api-entities</a:t>
            </a:r>
            <a:endParaRPr kumimoji="0" lang="pt-PT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3F57A072-B55F-5DF8-A890-09424145E3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" y="1839599"/>
            <a:ext cx="6716713" cy="3606147"/>
          </a:xfrm>
          <a:prstGeom prst="rect">
            <a:avLst/>
          </a:prstGeom>
        </p:spPr>
      </p:pic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5AFA1D92-50A4-C1D4-6EF0-0C4EA2ED06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62" y="3706299"/>
            <a:ext cx="3989237" cy="197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24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18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6.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Conversão do ficheiro CSV em XML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0EAA0714-9534-DCC5-E275-22028CECCB24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4876800" cy="1267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migrator</a:t>
            </a:r>
            <a:endParaRPr kumimoji="0" lang="pt-PT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Imagem 14" descr="Uma imagem com texto&#10;&#10;Descrição gerada automaticamente">
            <a:extLst>
              <a:ext uri="{FF2B5EF4-FFF2-40B4-BE49-F238E27FC236}">
                <a16:creationId xmlns:a16="http://schemas.microsoft.com/office/drawing/2014/main" id="{E2A809F9-634A-3FB8-9104-48C362D4EC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0" y="1803447"/>
            <a:ext cx="5793980" cy="2715739"/>
          </a:xfrm>
          <a:prstGeom prst="rect">
            <a:avLst/>
          </a:prstGeom>
        </p:spPr>
      </p:pic>
      <p:pic>
        <p:nvPicPr>
          <p:cNvPr id="17" name="Imagem 16" descr="Uma imagem com texto, monitor, interior, captura de ecrã&#10;&#10;Descrição gerada automaticamente">
            <a:extLst>
              <a:ext uri="{FF2B5EF4-FFF2-40B4-BE49-F238E27FC236}">
                <a16:creationId xmlns:a16="http://schemas.microsoft.com/office/drawing/2014/main" id="{73D29E55-B492-690F-104C-8D6DE181A93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8" t="9787"/>
          <a:stretch/>
        </p:blipFill>
        <p:spPr>
          <a:xfrm>
            <a:off x="4071474" y="2895600"/>
            <a:ext cx="4746604" cy="328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03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19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6.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Conversão do ficheiro CSV em XML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0EAA0714-9534-DCC5-E275-22028CECCB24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4876800" cy="1267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migrator</a:t>
            </a:r>
            <a:endParaRPr kumimoji="0" lang="pt-PT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0C36E6D5-B5D2-C362-5ABB-C857FD998D9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2" t="5457"/>
          <a:stretch/>
        </p:blipFill>
        <p:spPr>
          <a:xfrm>
            <a:off x="621697" y="1960391"/>
            <a:ext cx="4168775" cy="3754609"/>
          </a:xfrm>
          <a:prstGeom prst="rect">
            <a:avLst/>
          </a:prstGeom>
        </p:spPr>
      </p:pic>
      <p:pic>
        <p:nvPicPr>
          <p:cNvPr id="6" name="Imagem 5" descr="Uma imagem com texto, eletrónica, computador, captura de ecrã&#10;&#10;Descrição gerada automaticamente">
            <a:extLst>
              <a:ext uri="{FF2B5EF4-FFF2-40B4-BE49-F238E27FC236}">
                <a16:creationId xmlns:a16="http://schemas.microsoft.com/office/drawing/2014/main" id="{86F61CEB-ECC9-C5D3-07ED-74E18ACB6B2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5095275" y="1976586"/>
            <a:ext cx="3439125" cy="373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09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Índice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</a:t>
            </a:r>
            <a:r>
              <a:rPr lang="pt-PT" sz="1200" b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xxx</a:t>
            </a:r>
            <a:endParaRPr lang="pt-PT" sz="12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		       - TEMA DO TRABALHO PRÁTICO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1. Introdu</a:t>
            </a:r>
            <a:r>
              <a:rPr lang="pt-BR" dirty="0">
                <a:latin typeface="Arial" pitchFamily="34" charset="0"/>
                <a:cs typeface="Arial" pitchFamily="34" charset="0"/>
              </a:rPr>
              <a:t>ção</a:t>
            </a:r>
            <a:r>
              <a:rPr lang="pt-PT" dirty="0">
                <a:latin typeface="Arial" pitchFamily="34" charset="0"/>
                <a:cs typeface="Arial" pitchFamily="34" charset="0"/>
              </a:rPr>
              <a:t> e Objectivos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 Tecnologias e ferramentas utilizadas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3. Fundamentos teóricos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4. </a:t>
            </a:r>
            <a:r>
              <a:rPr lang="en-US" dirty="0">
                <a:latin typeface="Arial" pitchFamily="34" charset="0"/>
                <a:cs typeface="Arial" pitchFamily="34" charset="0"/>
              </a:rPr>
              <a:t>Criação do Schema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5. Base de Dados</a:t>
            </a: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6. Conversão do ficheiro CSV em XML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7. Visualização de dados geográficos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8. Frontend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9. Bibliografia e Referências Web </a:t>
            </a: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20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7.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Visualização de dados geográficos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0EAA0714-9534-DCC5-E275-22028CECCB24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11430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b="1" dirty="0">
                <a:latin typeface="Arial" pitchFamily="34" charset="0"/>
                <a:cs typeface="Arial" pitchFamily="34" charset="0"/>
              </a:rPr>
              <a:t>a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pi-</a:t>
            </a:r>
            <a:r>
              <a:rPr kumimoji="0" lang="pt-PT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gis</a:t>
            </a:r>
            <a:endParaRPr kumimoji="0" lang="pt-PT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Imagem 9" descr="Uma imagem com texto, captura de ecrã, monitor, computador&#10;&#10;Descrição gerada automaticamente">
            <a:extLst>
              <a:ext uri="{FF2B5EF4-FFF2-40B4-BE49-F238E27FC236}">
                <a16:creationId xmlns:a16="http://schemas.microsoft.com/office/drawing/2014/main" id="{A39BFCD4-E88C-013D-81BC-2AC50C6A7F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50" y="2071667"/>
            <a:ext cx="8097899" cy="356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50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21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7.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Visualização de dados geográficos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0EAA0714-9534-DCC5-E275-22028CECCB24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11430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b="1" dirty="0">
                <a:latin typeface="Arial" pitchFamily="34" charset="0"/>
                <a:cs typeface="Arial" pitchFamily="34" charset="0"/>
              </a:rPr>
              <a:t>a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pi-</a:t>
            </a:r>
            <a:r>
              <a:rPr kumimoji="0" lang="pt-PT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gis</a:t>
            </a:r>
            <a:endParaRPr kumimoji="0" lang="pt-PT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Imagem 3" descr="Uma imagem com texto, monitor, captura de ecrã, interior&#10;&#10;Descrição gerada automaticamente">
            <a:extLst>
              <a:ext uri="{FF2B5EF4-FFF2-40B4-BE49-F238E27FC236}">
                <a16:creationId xmlns:a16="http://schemas.microsoft.com/office/drawing/2014/main" id="{0B5EF8F3-8BB6-11D6-C441-5289368B9B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82812"/>
            <a:ext cx="5581384" cy="3121427"/>
          </a:xfrm>
          <a:prstGeom prst="rect">
            <a:avLst/>
          </a:prstGeom>
        </p:spPr>
      </p:pic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52CF7250-83D5-E6AE-F442-FF51399467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474" y="1466313"/>
            <a:ext cx="1702902" cy="415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19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Alteração no ficheiro requirements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0EAA0714-9534-DCC5-E275-22028CECCB24}"/>
              </a:ext>
            </a:extLst>
          </p:cNvPr>
          <p:cNvSpPr txBox="1">
            <a:spLocks/>
          </p:cNvSpPr>
          <p:nvPr/>
        </p:nvSpPr>
        <p:spPr>
          <a:xfrm>
            <a:off x="457199" y="1219199"/>
            <a:ext cx="8305801" cy="1905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Requirements.txt 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=&gt; sempre que corríamos algum container tínhamos de fazer </a:t>
            </a:r>
            <a:r>
              <a:rPr kumimoji="0" lang="pt-PT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pip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pt-PT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install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para fazer algumas instalações, de modo que fosse possível correr a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main.py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 Então decidimos fazer as seguintes alterações para não acontecer o erro.</a:t>
            </a:r>
          </a:p>
        </p:txBody>
      </p:sp>
      <p:pic>
        <p:nvPicPr>
          <p:cNvPr id="6" name="Imagem 5" descr="Uma imagem com texto, captura de ecrã, ecrã&#10;&#10;Descrição gerada automaticamente">
            <a:extLst>
              <a:ext uri="{FF2B5EF4-FFF2-40B4-BE49-F238E27FC236}">
                <a16:creationId xmlns:a16="http://schemas.microsoft.com/office/drawing/2014/main" id="{AAE4CC50-7632-67F1-59F1-1997C4CE57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557" y="3082462"/>
            <a:ext cx="5166885" cy="299618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BBFAACD-FE3A-9C38-9441-17A9075D193E}"/>
              </a:ext>
            </a:extLst>
          </p:cNvPr>
          <p:cNvSpPr/>
          <p:nvPr/>
        </p:nvSpPr>
        <p:spPr>
          <a:xfrm>
            <a:off x="4800600" y="5181600"/>
            <a:ext cx="2133600" cy="8453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62187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Instalações para realizar o frontend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0EAA0714-9534-DCC5-E275-22028CECCB24}"/>
              </a:ext>
            </a:extLst>
          </p:cNvPr>
          <p:cNvSpPr txBox="1">
            <a:spLocks/>
          </p:cNvSpPr>
          <p:nvPr/>
        </p:nvSpPr>
        <p:spPr>
          <a:xfrm>
            <a:off x="457199" y="1219200"/>
            <a:ext cx="8305801" cy="131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Sempre que corríamos </a:t>
            </a:r>
            <a:r>
              <a:rPr lang="pt-PT" dirty="0">
                <a:latin typeface="Arial" pitchFamily="34" charset="0"/>
                <a:cs typeface="Arial" pitchFamily="34" charset="0"/>
              </a:rPr>
              <a:t>o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container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tínhamos de realizar o comando </a:t>
            </a:r>
            <a:r>
              <a:rPr kumimoji="0" lang="pt-PT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pip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pt-PT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install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para fazer algumas instalações, de modo que fosse possível visualizar o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conteúdo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do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frontend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desenvolvido.</a:t>
            </a:r>
          </a:p>
        </p:txBody>
      </p:sp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5C054422-1696-A99C-F32E-3151D1C827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56995"/>
            <a:ext cx="3465942" cy="1784942"/>
          </a:xfrm>
          <a:prstGeom prst="rect">
            <a:avLst/>
          </a:prstGeom>
        </p:spPr>
      </p:pic>
      <p:pic>
        <p:nvPicPr>
          <p:cNvPr id="14" name="Imagem 13" descr="Uma imagem com texto&#10;&#10;Descrição gerada automaticamente">
            <a:extLst>
              <a:ext uri="{FF2B5EF4-FFF2-40B4-BE49-F238E27FC236}">
                <a16:creationId xmlns:a16="http://schemas.microsoft.com/office/drawing/2014/main" id="{F5DB1BD8-B4B8-C3E3-D2BC-197859C9EEA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2" y="4524914"/>
            <a:ext cx="3263308" cy="1784941"/>
          </a:xfrm>
          <a:prstGeom prst="rect">
            <a:avLst/>
          </a:prstGeom>
        </p:spPr>
      </p:pic>
      <p:pic>
        <p:nvPicPr>
          <p:cNvPr id="16" name="Imagem 15" descr="Uma imagem com texto&#10;&#10;Descrição gerada automaticamente">
            <a:extLst>
              <a:ext uri="{FF2B5EF4-FFF2-40B4-BE49-F238E27FC236}">
                <a16:creationId xmlns:a16="http://schemas.microsoft.com/office/drawing/2014/main" id="{8D035359-2487-6562-EA86-71B6E968148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554068"/>
            <a:ext cx="3177507" cy="1764890"/>
          </a:xfrm>
          <a:prstGeom prst="rect">
            <a:avLst/>
          </a:prstGeom>
        </p:spPr>
      </p:pic>
      <p:pic>
        <p:nvPicPr>
          <p:cNvPr id="18" name="Imagem 17" descr="Uma imagem com texto&#10;&#10;Descrição gerada automaticamente">
            <a:extLst>
              <a:ext uri="{FF2B5EF4-FFF2-40B4-BE49-F238E27FC236}">
                <a16:creationId xmlns:a16="http://schemas.microsoft.com/office/drawing/2014/main" id="{72C14C81-F32A-08CE-07EC-EE95E55C281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779" y="3694165"/>
            <a:ext cx="2301536" cy="261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67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Frontend-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pic>
        <p:nvPicPr>
          <p:cNvPr id="19" name="Imagem 18" descr="Uma imagem com texto&#10;&#10;Descrição gerada automaticamente">
            <a:extLst>
              <a:ext uri="{FF2B5EF4-FFF2-40B4-BE49-F238E27FC236}">
                <a16:creationId xmlns:a16="http://schemas.microsoft.com/office/drawing/2014/main" id="{10460687-EEB5-AD32-A270-35A0CAF1F6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6" y="1260334"/>
            <a:ext cx="4310044" cy="1996067"/>
          </a:xfrm>
          <a:prstGeom prst="rect">
            <a:avLst/>
          </a:prstGeom>
        </p:spPr>
      </p:pic>
      <p:pic>
        <p:nvPicPr>
          <p:cNvPr id="20" name="Imagem 19" descr="Uma imagem com texto&#10;&#10;Descrição gerada automaticamente">
            <a:extLst>
              <a:ext uri="{FF2B5EF4-FFF2-40B4-BE49-F238E27FC236}">
                <a16:creationId xmlns:a16="http://schemas.microsoft.com/office/drawing/2014/main" id="{935E5079-167E-03DA-6A15-BF21B72F94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466723"/>
            <a:ext cx="4727365" cy="387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59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25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Frontend-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2E7F835C-37AE-0B0D-6892-55983E0C23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5" y="1212438"/>
            <a:ext cx="3981207" cy="3847524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A9C8CBDE-ACD2-B731-C4DC-C351A1E1C5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08" y="2895600"/>
            <a:ext cx="5998299" cy="338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8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26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Frontend-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0EAA0714-9534-DCC5-E275-22028CECCB24}"/>
              </a:ext>
            </a:extLst>
          </p:cNvPr>
          <p:cNvSpPr txBox="1">
            <a:spLocks/>
          </p:cNvSpPr>
          <p:nvPr/>
        </p:nvSpPr>
        <p:spPr>
          <a:xfrm>
            <a:off x="457199" y="1219199"/>
            <a:ext cx="8305801" cy="914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Na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API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Athletes</a:t>
            </a:r>
            <a:r>
              <a:rPr lang="pt-PT" dirty="0">
                <a:latin typeface="Arial" pitchFamily="34" charset="0"/>
                <a:cs typeface="Arial" pitchFamily="34" charset="0"/>
              </a:rPr>
              <a:t> foi introduzida a funcionalidade para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pesquisar</a:t>
            </a:r>
            <a:r>
              <a:rPr lang="pt-PT" dirty="0">
                <a:latin typeface="Arial" pitchFamily="34" charset="0"/>
                <a:cs typeface="Arial" pitchFamily="34" charset="0"/>
              </a:rPr>
              <a:t> na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tabela</a:t>
            </a:r>
            <a:r>
              <a:rPr lang="pt-PT" dirty="0">
                <a:latin typeface="Arial" pitchFamily="34" charset="0"/>
                <a:cs typeface="Arial" pitchFamily="34" charset="0"/>
              </a:rPr>
              <a:t> por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nome</a:t>
            </a:r>
            <a:r>
              <a:rPr lang="pt-PT" dirty="0">
                <a:latin typeface="Arial" pitchFamily="34" charset="0"/>
                <a:cs typeface="Arial" pitchFamily="34" charset="0"/>
              </a:rPr>
              <a:t>,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equipa</a:t>
            </a:r>
            <a:r>
              <a:rPr lang="pt-PT" dirty="0">
                <a:latin typeface="Arial" pitchFamily="34" charset="0"/>
                <a:cs typeface="Arial" pitchFamily="34" charset="0"/>
              </a:rPr>
              <a:t> ou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cidade</a:t>
            </a:r>
            <a:r>
              <a:rPr lang="pt-PT" dirty="0">
                <a:latin typeface="Arial" pitchFamily="34" charset="0"/>
                <a:cs typeface="Arial" pitchFamily="34" charset="0"/>
              </a:rPr>
              <a:t> do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atleta</a:t>
            </a:r>
            <a:r>
              <a:rPr lang="pt-PT" dirty="0">
                <a:latin typeface="Arial" pitchFamily="34" charset="0"/>
                <a:cs typeface="Arial" pitchFamily="34" charset="0"/>
              </a:rPr>
              <a:t>.</a:t>
            </a:r>
            <a:endParaRPr kumimoji="0" lang="pt-PT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80D10A70-4B68-ACB6-62B2-24390216A1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65" y="2148706"/>
            <a:ext cx="5615835" cy="2750674"/>
          </a:xfrm>
          <a:prstGeom prst="rect">
            <a:avLst/>
          </a:prstGeom>
        </p:spPr>
      </p:pic>
      <p:pic>
        <p:nvPicPr>
          <p:cNvPr id="14" name="Imagem 13" descr="Uma imagem com texto, captura de ecrã, interior, computador&#10;&#10;Descrição gerada automaticamente">
            <a:extLst>
              <a:ext uri="{FF2B5EF4-FFF2-40B4-BE49-F238E27FC236}">
                <a16:creationId xmlns:a16="http://schemas.microsoft.com/office/drawing/2014/main" id="{820DE6F3-C642-5C63-91EB-BD8FBE80C74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636014"/>
            <a:ext cx="5521100" cy="268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46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27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Frontend-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gis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49AD565C-35A7-DE49-89D4-AF12821511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88" y="4441491"/>
            <a:ext cx="3687072" cy="1944693"/>
          </a:xfrm>
          <a:prstGeom prst="rect">
            <a:avLst/>
          </a:prstGeom>
        </p:spPr>
      </p:pic>
      <p:pic>
        <p:nvPicPr>
          <p:cNvPr id="15" name="Imagem 14" descr="Uma imagem com texto&#10;&#10;Descrição gerada automaticamente">
            <a:extLst>
              <a:ext uri="{FF2B5EF4-FFF2-40B4-BE49-F238E27FC236}">
                <a16:creationId xmlns:a16="http://schemas.microsoft.com/office/drawing/2014/main" id="{F88483D7-4E75-86D2-9533-DFCB46BF60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26" y="1170722"/>
            <a:ext cx="3394973" cy="3637738"/>
          </a:xfrm>
          <a:prstGeom prst="rect">
            <a:avLst/>
          </a:prstGeom>
        </p:spPr>
      </p:pic>
      <p:pic>
        <p:nvPicPr>
          <p:cNvPr id="17" name="Imagem 16" descr="Uma imagem com texto&#10;&#10;Descrição gerada automaticamente">
            <a:extLst>
              <a:ext uri="{FF2B5EF4-FFF2-40B4-BE49-F238E27FC236}">
                <a16:creationId xmlns:a16="http://schemas.microsoft.com/office/drawing/2014/main" id="{8AD33C49-D209-24A1-70F3-5D43E3FB1E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66745"/>
            <a:ext cx="3950810" cy="41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33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28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Frontend-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gis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0EAA0714-9534-DCC5-E275-22028CECCB24}"/>
              </a:ext>
            </a:extLst>
          </p:cNvPr>
          <p:cNvSpPr txBox="1">
            <a:spLocks/>
          </p:cNvSpPr>
          <p:nvPr/>
        </p:nvSpPr>
        <p:spPr>
          <a:xfrm>
            <a:off x="457199" y="1219199"/>
            <a:ext cx="8305801" cy="780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b="1" dirty="0">
                <a:latin typeface="Arial" pitchFamily="34" charset="0"/>
                <a:cs typeface="Arial" pitchFamily="34" charset="0"/>
              </a:rPr>
              <a:t>Mapa</a:t>
            </a:r>
            <a:r>
              <a:rPr lang="pt-PT" dirty="0">
                <a:latin typeface="Arial" pitchFamily="34" charset="0"/>
                <a:cs typeface="Arial" pitchFamily="34" charset="0"/>
              </a:rPr>
              <a:t> com os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dados</a:t>
            </a:r>
            <a:r>
              <a:rPr lang="pt-PT" dirty="0">
                <a:latin typeface="Arial" pitchFamily="34" charset="0"/>
                <a:cs typeface="Arial" pitchFamily="34" charset="0"/>
              </a:rPr>
              <a:t> de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geolocalização</a:t>
            </a:r>
            <a:r>
              <a:rPr lang="pt-PT" dirty="0">
                <a:latin typeface="Arial" pitchFamily="34" charset="0"/>
                <a:cs typeface="Arial" pitchFamily="34" charset="0"/>
              </a:rPr>
              <a:t> dos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atletas</a:t>
            </a:r>
            <a:r>
              <a:rPr lang="pt-PT" dirty="0">
                <a:latin typeface="Arial" pitchFamily="34" charset="0"/>
                <a:cs typeface="Arial" pitchFamily="34" charset="0"/>
              </a:rPr>
              <a:t>.</a:t>
            </a:r>
            <a:endParaRPr kumimoji="0" lang="pt-PT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Imagem 3" descr="Uma imagem com texto, eletrónica, apresentação, captura de ecrã&#10;&#10;Descrição gerada automaticamente">
            <a:extLst>
              <a:ext uri="{FF2B5EF4-FFF2-40B4-BE49-F238E27FC236}">
                <a16:creationId xmlns:a16="http://schemas.microsoft.com/office/drawing/2014/main" id="{35E06C48-20D4-820F-3B25-217892810E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2" y="1855673"/>
            <a:ext cx="7521575" cy="394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90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9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Bibliografia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e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Referências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Web 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52400" y="1066800"/>
            <a:ext cx="8839200" cy="538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dirty="0">
                <a:effectLst/>
                <a:latin typeface="gg sans"/>
                <a:hlinkClick r:id="rId3" tooltip="https://mui.com/material-ui/react-table/#custom-pagination-options"/>
              </a:rPr>
              <a:t>https://mui.com/material-ui/react-table/#custom-pagination-options</a:t>
            </a:r>
            <a:endParaRPr lang="pt-PT" sz="1100" b="0" i="0" dirty="0">
              <a:effectLst/>
              <a:latin typeface="gg sans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 ■ </a:t>
            </a:r>
            <a:r>
              <a:rPr lang="pt-PT" sz="1100" b="0" i="0" u="sng" dirty="0">
                <a:effectLst/>
                <a:latin typeface="gg sans"/>
                <a:hlinkClick r:id="rId4" tooltip="https://www.digitalocean.com/community/tutorials/how-to-display-data-from-the-digitalocean-api-with-react"/>
              </a:rPr>
              <a:t>https://www.digitalocean.com/community/tutorials/how-to-display-data-from-the-digitalocean-api-with-react</a:t>
            </a:r>
            <a:endParaRPr lang="en-US" sz="1100" dirty="0">
              <a:solidFill>
                <a:srgbClr val="FFC000"/>
              </a:solidFill>
              <a:latin typeface="gg sans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dirty="0">
                <a:effectLst/>
                <a:latin typeface="gg sans"/>
                <a:hlinkClick r:id="rId5" tooltip="https://react-spectrum.adobe.com/react-aria/useTable.html"/>
              </a:rPr>
              <a:t>https://react-spectrum.adobe.com/react-aria/useTable.html</a:t>
            </a:r>
            <a:endParaRPr lang="en-US" sz="1100" dirty="0">
              <a:solidFill>
                <a:srgbClr val="FFC000"/>
              </a:solidFill>
              <a:latin typeface="gg sans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dirty="0">
                <a:effectLst/>
                <a:latin typeface="gg sans"/>
                <a:hlinkClick r:id="rId6" tooltip="https://react-table-v7.tanstack.com/docs/api/useTable"/>
              </a:rPr>
              <a:t>https://react-table-v7.tanstack.com/docs/api/useTable</a:t>
            </a:r>
            <a:endParaRPr lang="en-US" sz="1100" dirty="0">
              <a:solidFill>
                <a:srgbClr val="FFC000"/>
              </a:solidFill>
              <a:latin typeface="gg sans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u="sng" dirty="0">
                <a:effectLst/>
                <a:latin typeface="gg sans"/>
                <a:hlinkClick r:id="rId7" tooltip="https://www.npmjs.com/package/react-fetch-hook"/>
              </a:rPr>
              <a:t>https://www.npmjs.com/package/react-fetch-hook</a:t>
            </a:r>
            <a:endParaRPr lang="en-US" sz="1100" dirty="0">
              <a:solidFill>
                <a:srgbClr val="FFC000"/>
              </a:solidFill>
              <a:latin typeface="gg sans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dirty="0">
                <a:effectLst/>
                <a:latin typeface="gg sans"/>
                <a:hlinkClick r:id="rId8" tooltip="https://www.npmjs.com/package/hooks"/>
              </a:rPr>
              <a:t>https://www.npmjs.com/package/hooks</a:t>
            </a:r>
            <a:endParaRPr lang="en-US" sz="1100" dirty="0">
              <a:solidFill>
                <a:srgbClr val="FFC000"/>
              </a:solidFill>
              <a:latin typeface="gg sans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u="sng" dirty="0">
                <a:effectLst/>
                <a:latin typeface="gg sans"/>
                <a:hlinkClick r:id="rId9" tooltip="https://hardcoded.medium.com/docker-compose-with-react-node-and-postgresql-a-multi-container-application-with-docker-a11197802e33"/>
              </a:rPr>
              <a:t>https://hardcoded.medium.com/docker-compose-with-react-node-and-postgresql-a-multi-container-application-with-docker-a11197802e33</a:t>
            </a:r>
            <a:endParaRPr lang="en-US" sz="1100" dirty="0">
              <a:solidFill>
                <a:srgbClr val="FFC000"/>
              </a:solidFill>
              <a:latin typeface="gg sans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dirty="0">
                <a:effectLst/>
                <a:latin typeface="gg sans"/>
                <a:hlinkClick r:id="rId10" tooltip="https://www.tomray.dev/nestjs-docker-compose-postgres"/>
              </a:rPr>
              <a:t>https://www.tomray.dev/nestjs-docker-compose-postgres</a:t>
            </a:r>
            <a:endParaRPr lang="en-US" sz="1100" dirty="0">
              <a:solidFill>
                <a:srgbClr val="FFC000"/>
              </a:solidFill>
              <a:latin typeface="gg sans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dirty="0">
                <a:effectLst/>
                <a:latin typeface="gg sans"/>
                <a:hlinkClick r:id="rId11" tooltip="https://designcode.io/react-hooks-handbook-fetch-data-from-an-api"/>
              </a:rPr>
              <a:t>https://designcode.io/react-hooks-handbook-fetch-data-from-an-api</a:t>
            </a:r>
            <a:endParaRPr lang="en-US" sz="1100" dirty="0">
              <a:solidFill>
                <a:srgbClr val="FFC000"/>
              </a:solidFill>
              <a:latin typeface="gg sans"/>
              <a:cs typeface="Arial" panose="020B0604020202020204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DEBD917-885F-4E14-9AAA-FA7433880D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8C1A7A11-171A-4B51-AF54-818C7D826E60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BC0DA002-1D3A-41DC-B132-1A198053902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Text Box 10">
            <a:extLst>
              <a:ext uri="{FF2B5EF4-FFF2-40B4-BE49-F238E27FC236}">
                <a16:creationId xmlns:a16="http://schemas.microsoft.com/office/drawing/2014/main" id="{1204D73C-759C-3E01-1E9B-19D68FC71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6F8E842-06BB-5B20-ECE1-C729A90ED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29</a:t>
            </a:fld>
            <a:r>
              <a:rPr lang="pt-PT" sz="1000" dirty="0"/>
              <a:t> -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16A8DF-702E-2F9F-FC6A-BBE9CEF5C3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678794F-9054-EA7B-B1E0-DF67F1547B8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00332AC9-73DA-F066-EC2F-BD34532F90F2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</p:spTree>
    <p:extLst>
      <p:ext uri="{BB962C8B-B14F-4D97-AF65-F5344CB8AC3E}">
        <p14:creationId xmlns:p14="http://schemas.microsoft.com/office/powerpoint/2010/main" val="3502094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 dirty="0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1. Introdução e Objetivos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A13B4058-9D3B-BCA5-53AB-2E167B50051D}"/>
              </a:ext>
            </a:extLst>
          </p:cNvPr>
          <p:cNvSpPr txBox="1">
            <a:spLocks/>
          </p:cNvSpPr>
          <p:nvPr/>
        </p:nvSpPr>
        <p:spPr>
          <a:xfrm>
            <a:off x="493521" y="1187790"/>
            <a:ext cx="8229600" cy="384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No âmbito </a:t>
            </a:r>
            <a:r>
              <a:rPr lang="pt-PT" dirty="0">
                <a:latin typeface="Arial" pitchFamily="34" charset="0"/>
                <a:cs typeface="Arial" pitchFamily="34" charset="0"/>
              </a:rPr>
              <a:t>da unidade curricular de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Integração</a:t>
            </a:r>
            <a:r>
              <a:rPr lang="pt-PT" dirty="0">
                <a:latin typeface="Arial" pitchFamily="34" charset="0"/>
                <a:cs typeface="Arial" pitchFamily="34" charset="0"/>
              </a:rPr>
              <a:t>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de</a:t>
            </a:r>
            <a:r>
              <a:rPr lang="pt-PT" dirty="0">
                <a:latin typeface="Arial" pitchFamily="34" charset="0"/>
                <a:cs typeface="Arial" pitchFamily="34" charset="0"/>
              </a:rPr>
              <a:t>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Sistemas</a:t>
            </a:r>
            <a:r>
              <a:rPr lang="pt-PT" dirty="0">
                <a:latin typeface="Arial" pitchFamily="34" charset="0"/>
                <a:cs typeface="Arial" pitchFamily="34" charset="0"/>
              </a:rPr>
              <a:t> foi nos proposta uma implementação que consiste no uso da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API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Nominatim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, Docker,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pgAdmin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 e</a:t>
            </a:r>
            <a:r>
              <a:rPr lang="pt-PT" dirty="0">
                <a:latin typeface="Arial" pitchFamily="34" charset="0"/>
                <a:cs typeface="Arial" pitchFamily="34" charset="0"/>
              </a:rPr>
              <a:t>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XML</a:t>
            </a:r>
            <a:r>
              <a:rPr lang="pt-PT" dirty="0">
                <a:latin typeface="Arial" pitchFamily="34" charset="0"/>
                <a:cs typeface="Arial" pitchFamily="34" charset="0"/>
              </a:rPr>
              <a:t> usando os módulos de arquitetura que foram disponibilizados no enunciado do trabalho. 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API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Nominatim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 </a:t>
            </a:r>
            <a:r>
              <a:rPr lang="pt-PT" dirty="0">
                <a:latin typeface="Arial" pitchFamily="34" charset="0"/>
                <a:cs typeface="Arial" pitchFamily="34" charset="0"/>
              </a:rPr>
              <a:t>é usada para obter os dados das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coordenadas</a:t>
            </a:r>
            <a:r>
              <a:rPr lang="pt-PT" dirty="0">
                <a:latin typeface="Arial" pitchFamily="34" charset="0"/>
                <a:cs typeface="Arial" pitchFamily="34" charset="0"/>
              </a:rPr>
              <a:t> relativas ás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cidades</a:t>
            </a:r>
            <a:r>
              <a:rPr lang="pt-PT" dirty="0">
                <a:latin typeface="Arial" pitchFamily="34" charset="0"/>
                <a:cs typeface="Arial" pitchFamily="34" charset="0"/>
              </a:rPr>
              <a:t> que se encontram no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ficheiro XML</a:t>
            </a:r>
            <a:r>
              <a:rPr lang="pt-PT" dirty="0">
                <a:latin typeface="Arial" pitchFamily="34" charset="0"/>
                <a:cs typeface="Arial" pitchFamily="34" charset="0"/>
              </a:rPr>
              <a:t>. Em suma, este trabalho tem como objetivo o aprofundamento dos conhecimentos obtidos em sala de aula relativos á utilização de linguagens de anotação, APIs e base de dados GIS com integração de sistemas.</a:t>
            </a:r>
          </a:p>
        </p:txBody>
      </p:sp>
    </p:spTree>
    <p:extLst>
      <p:ext uri="{BB962C8B-B14F-4D97-AF65-F5344CB8AC3E}">
        <p14:creationId xmlns:p14="http://schemas.microsoft.com/office/powerpoint/2010/main" val="2790595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9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Bibliografia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e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Referências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Web 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52400" y="1066800"/>
            <a:ext cx="8839200" cy="538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dirty="0">
                <a:solidFill>
                  <a:srgbClr val="000000"/>
                </a:solidFill>
                <a:effectLst/>
                <a:latin typeface="gg sans"/>
                <a:hlinkClick r:id="rId3" tooltip="https://www.positronx.io/how-to-use-fetch-api-to-get-data-in-react-with-rest-api/"/>
              </a:rPr>
              <a:t>https://www.positronx.io/how-to-use-fetch-api-to-get-data-in-react-with-rest-api/</a:t>
            </a:r>
            <a:endParaRPr lang="en-US" sz="1100" dirty="0">
              <a:solidFill>
                <a:srgbClr val="FFC000"/>
              </a:solidFill>
              <a:latin typeface="gg sans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dirty="0">
                <a:effectLst/>
                <a:latin typeface="gg sans"/>
                <a:hlinkClick r:id="rId4" tooltip="https://blog.logrocket.com/modern-api-data-fetching-methods-react/"/>
              </a:rPr>
              <a:t>https://blog.logrocket.com/modern-api-data-fetching-methods-react/</a:t>
            </a:r>
            <a:endParaRPr lang="pt-PT" sz="1100" b="0" i="0" dirty="0">
              <a:effectLst/>
              <a:latin typeface="gg sans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u="sng" dirty="0">
                <a:effectLst/>
                <a:latin typeface="gg sans"/>
                <a:hlinkClick r:id="rId5" tooltip="https://www.copycat.dev/blog/react-fetch/"/>
              </a:rPr>
              <a:t>https://www.copycat.dev/blog/react-fetch/</a:t>
            </a:r>
            <a:endParaRPr lang="pt-PT" sz="1100" u="sng" dirty="0">
              <a:latin typeface="gg sans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u="sng" dirty="0">
                <a:solidFill>
                  <a:srgbClr val="000000"/>
                </a:solidFill>
                <a:effectLst/>
                <a:latin typeface="gg sans"/>
                <a:hlinkClick r:id="rId6" tooltip="https://axios-http.com/docs/intro"/>
              </a:rPr>
              <a:t>https://axios-http.com/docs/intro</a:t>
            </a:r>
            <a:endParaRPr lang="pt-PT" sz="1100" b="0" i="0" dirty="0">
              <a:solidFill>
                <a:srgbClr val="000000"/>
              </a:solidFill>
              <a:effectLst/>
              <a:latin typeface="gg sans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dirty="0">
                <a:latin typeface="gg sans"/>
                <a:hlinkClick r:id="rId7"/>
              </a:rPr>
              <a:t>http://bboxfinder.com/</a:t>
            </a:r>
            <a:r>
              <a:rPr lang="pt-PT" sz="1100" dirty="0">
                <a:latin typeface="gg sans"/>
              </a:rPr>
              <a:t> </a:t>
            </a: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dirty="0">
                <a:effectLst/>
                <a:latin typeface="gg sans"/>
                <a:hlinkClick r:id="rId8" tooltip="https://medium.com/@zack.noah/creating-a-geospatial-web-app-using-docker-django-and-postgis-975bc24e7a6b"/>
              </a:rPr>
              <a:t>https://medium.com/@zack.noah/creating-a-geospatial-web-app-using-docker-django-and-postgis-975bc24e7a6b</a:t>
            </a:r>
            <a:endParaRPr lang="en-US" sz="1100" dirty="0">
              <a:solidFill>
                <a:srgbClr val="FFC000"/>
              </a:solidFill>
              <a:latin typeface="gg sans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u="sng" dirty="0">
                <a:effectLst/>
                <a:latin typeface="gg sans"/>
                <a:hlinkClick r:id="rId9" tooltip="https://gis-ops.com/flask-geo-api-tutorial-powerful-geospatial-flask-explained/"/>
              </a:rPr>
              <a:t>https://gis-ops.com/flask-geo-api-tutorial-powerful-geospatial-flask-explained/</a:t>
            </a:r>
            <a:endParaRPr lang="pt-PT" sz="1100" dirty="0">
              <a:latin typeface="gg sans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dirty="0">
                <a:effectLst/>
                <a:latin typeface="gg sans"/>
                <a:hlinkClick r:id="rId10" tooltip="https://realpython.com/location-based-app-with-geodjango-tutorial/"/>
              </a:rPr>
              <a:t>https://realpython.com/location-based-app-with-geodjango-tutorial/</a:t>
            </a:r>
            <a:endParaRPr lang="pt-PT" sz="1100" b="0" i="0" dirty="0">
              <a:effectLst/>
              <a:latin typeface="gg sans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u="sng" dirty="0">
                <a:effectLst/>
                <a:latin typeface="gg sans"/>
                <a:hlinkClick r:id="rId11" tooltip="https://medium.com/@manilwagle/geocoding-the-world-using-google-api-and-python-1f6b6fb6ca48"/>
              </a:rPr>
              <a:t>https://medium.com/@manilwagle/geocoding-the-world-using-google-api-and-python-1f6b6fb6ca48</a:t>
            </a:r>
            <a:endParaRPr lang="pt-PT" sz="1100" b="0" i="0" dirty="0">
              <a:effectLst/>
              <a:latin typeface="gg sans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DEBD917-885F-4E14-9AAA-FA7433880D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8C1A7A11-171A-4B51-AF54-818C7D826E60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BC0DA002-1D3A-41DC-B132-1A198053902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Text Box 10">
            <a:extLst>
              <a:ext uri="{FF2B5EF4-FFF2-40B4-BE49-F238E27FC236}">
                <a16:creationId xmlns:a16="http://schemas.microsoft.com/office/drawing/2014/main" id="{1204D73C-759C-3E01-1E9B-19D68FC71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6F8E842-06BB-5B20-ECE1-C729A90ED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30</a:t>
            </a:fld>
            <a:r>
              <a:rPr lang="pt-PT" sz="1000" dirty="0"/>
              <a:t> -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16A8DF-702E-2F9F-FC6A-BBE9CEF5C3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678794F-9054-EA7B-B1E0-DF67F1547B8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00332AC9-73DA-F066-EC2F-BD34532F90F2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</p:spTree>
    <p:extLst>
      <p:ext uri="{BB962C8B-B14F-4D97-AF65-F5344CB8AC3E}">
        <p14:creationId xmlns:p14="http://schemas.microsoft.com/office/powerpoint/2010/main" val="4051235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5867400"/>
            <a:ext cx="5143500" cy="489738"/>
          </a:xfrm>
        </p:spPr>
        <p:txBody>
          <a:bodyPr>
            <a:normAutofit/>
          </a:bodyPr>
          <a:lstStyle/>
          <a:p>
            <a:r>
              <a:rPr lang="pt-PT" sz="15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www.ipvc.pt</a:t>
            </a:r>
            <a:endParaRPr lang="pt-PT" sz="1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06" y="3409950"/>
            <a:ext cx="4048787" cy="10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59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Dataset (CSV)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A13B4058-9D3B-BCA5-53AB-2E167B50051D}"/>
              </a:ext>
            </a:extLst>
          </p:cNvPr>
          <p:cNvSpPr txBox="1">
            <a:spLocks/>
          </p:cNvSpPr>
          <p:nvPr/>
        </p:nvSpPr>
        <p:spPr>
          <a:xfrm>
            <a:off x="493521" y="1187790"/>
            <a:ext cx="8229600" cy="869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u="sng" dirty="0">
                <a:solidFill>
                  <a:srgbClr val="0944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https://www.kaggle.com/datasets/heesoo37/120-years-of-olympic-history-athletes-and-results?select=athlete_events.csv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Imagem 11" descr="Uma imagem com texto&#10;&#10;Descrição gerada automaticamente">
            <a:extLst>
              <a:ext uri="{FF2B5EF4-FFF2-40B4-BE49-F238E27FC236}">
                <a16:creationId xmlns:a16="http://schemas.microsoft.com/office/drawing/2014/main" id="{A20EA3C0-5491-DD30-79ED-921DCCCEED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17" y="2133050"/>
            <a:ext cx="4657765" cy="418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6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prenda sobre os conceitos do ReactJS · The Xcodes">
            <a:extLst>
              <a:ext uri="{FF2B5EF4-FFF2-40B4-BE49-F238E27FC236}">
                <a16:creationId xmlns:a16="http://schemas.microsoft.com/office/drawing/2014/main" id="{53C27AB3-8B9E-5502-1B2E-98DCAE8FE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" t="14625" r="11689" b="16440"/>
          <a:stretch/>
        </p:blipFill>
        <p:spPr bwMode="auto">
          <a:xfrm>
            <a:off x="635672" y="2116383"/>
            <a:ext cx="1754783" cy="78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Tecnologias e ferramentas utilizadas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pic>
        <p:nvPicPr>
          <p:cNvPr id="1026" name="Picture 2" descr="Xml File Icon - Download in Colored Outline Style">
            <a:extLst>
              <a:ext uri="{FF2B5EF4-FFF2-40B4-BE49-F238E27FC236}">
                <a16:creationId xmlns:a16="http://schemas.microsoft.com/office/drawing/2014/main" id="{B888691B-5A3D-6811-9FB2-C9227AE5E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3" b="2854"/>
          <a:stretch/>
        </p:blipFill>
        <p:spPr bwMode="auto">
          <a:xfrm>
            <a:off x="3151548" y="4202068"/>
            <a:ext cx="798505" cy="81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- TheAlgorithms/JavaScript: Algorithms and Data Structures  implemented in JavaScript for beginners, following best practices.">
            <a:extLst>
              <a:ext uri="{FF2B5EF4-FFF2-40B4-BE49-F238E27FC236}">
                <a16:creationId xmlns:a16="http://schemas.microsoft.com/office/drawing/2014/main" id="{DA5FCE8D-5DB8-E672-D3C9-F7107B39A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0" t="15493" r="21553" b="21010"/>
          <a:stretch/>
        </p:blipFill>
        <p:spPr bwMode="auto">
          <a:xfrm>
            <a:off x="2819400" y="2160651"/>
            <a:ext cx="1535262" cy="72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ustomize Visual Studio Code">
            <a:extLst>
              <a:ext uri="{FF2B5EF4-FFF2-40B4-BE49-F238E27FC236}">
                <a16:creationId xmlns:a16="http://schemas.microsoft.com/office/drawing/2014/main" id="{4B8209A6-5F6C-585A-43A4-0C8FF3FD3C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8" r="26460"/>
          <a:stretch/>
        </p:blipFill>
        <p:spPr bwMode="auto">
          <a:xfrm>
            <a:off x="5102431" y="2039858"/>
            <a:ext cx="890432" cy="96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305BB7D-FECF-41FA-1DDB-D4663E62811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8" r="13506"/>
          <a:stretch/>
        </p:blipFill>
        <p:spPr>
          <a:xfrm>
            <a:off x="6928518" y="2039858"/>
            <a:ext cx="1359409" cy="932747"/>
          </a:xfrm>
          <a:prstGeom prst="rect">
            <a:avLst/>
          </a:prstGeom>
        </p:spPr>
      </p:pic>
      <p:pic>
        <p:nvPicPr>
          <p:cNvPr id="1038" name="Picture 14" descr="Plugin Postgresql Bacula Enterprise - Guia Rápido - Bacula Brasil e América  Latina">
            <a:extLst>
              <a:ext uri="{FF2B5EF4-FFF2-40B4-BE49-F238E27FC236}">
                <a16:creationId xmlns:a16="http://schemas.microsoft.com/office/drawing/2014/main" id="{6D262C63-D75D-3AFD-A2C9-1A01A9960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" t="10989" r="3257" b="6706"/>
          <a:stretch/>
        </p:blipFill>
        <p:spPr bwMode="auto">
          <a:xfrm>
            <a:off x="762863" y="4021396"/>
            <a:ext cx="1500399" cy="147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OpenStreetMap: A Community-Driven Google Maps Alternative">
            <a:extLst>
              <a:ext uri="{FF2B5EF4-FFF2-40B4-BE49-F238E27FC236}">
                <a16:creationId xmlns:a16="http://schemas.microsoft.com/office/drawing/2014/main" id="{2896ED2D-4E98-F41A-B57E-CF43A71D6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429" y="4068573"/>
            <a:ext cx="1860266" cy="10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 practical introduction to Docker containers | Red Hat Developer">
            <a:extLst>
              <a:ext uri="{FF2B5EF4-FFF2-40B4-BE49-F238E27FC236}">
                <a16:creationId xmlns:a16="http://schemas.microsoft.com/office/drawing/2014/main" id="{3441C67F-E0FC-F235-F8ED-0287D86A3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800" y="4170966"/>
            <a:ext cx="1140843" cy="94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666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3.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Fundamentos teóricos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9081F94C-5A8E-D201-1B71-7E4A8498B75B}"/>
              </a:ext>
            </a:extLst>
          </p:cNvPr>
          <p:cNvSpPr txBox="1">
            <a:spLocks/>
          </p:cNvSpPr>
          <p:nvPr/>
        </p:nvSpPr>
        <p:spPr>
          <a:xfrm>
            <a:off x="493521" y="1187790"/>
            <a:ext cx="8229600" cy="3993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Um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RPC</a:t>
            </a:r>
            <a:r>
              <a:rPr lang="pt-PT" dirty="0">
                <a:latin typeface="Arial" pitchFamily="34" charset="0"/>
                <a:cs typeface="Arial" pitchFamily="34" charset="0"/>
              </a:rPr>
              <a:t> é uma tecnologia de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comunicação</a:t>
            </a:r>
            <a:r>
              <a:rPr lang="pt-PT" dirty="0">
                <a:latin typeface="Arial" pitchFamily="34" charset="0"/>
                <a:cs typeface="Arial" pitchFamily="34" charset="0"/>
              </a:rPr>
              <a:t> entre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processos</a:t>
            </a:r>
            <a:r>
              <a:rPr lang="pt-PT" dirty="0">
                <a:latin typeface="Arial" pitchFamily="34" charset="0"/>
                <a:cs typeface="Arial" pitchFamily="34" charset="0"/>
              </a:rPr>
              <a:t> que permite a um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programa</a:t>
            </a:r>
            <a:r>
              <a:rPr lang="pt-PT" dirty="0">
                <a:latin typeface="Arial" pitchFamily="34" charset="0"/>
                <a:cs typeface="Arial" pitchFamily="34" charset="0"/>
              </a:rPr>
              <a:t> solicitar um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procedimento</a:t>
            </a:r>
            <a:r>
              <a:rPr lang="pt-PT" dirty="0">
                <a:latin typeface="Arial" pitchFamily="34" charset="0"/>
                <a:cs typeface="Arial" pitchFamily="34" charset="0"/>
              </a:rPr>
              <a:t> de outro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computador</a:t>
            </a:r>
            <a:r>
              <a:rPr lang="pt-PT" dirty="0">
                <a:latin typeface="Arial" pitchFamily="34" charset="0"/>
                <a:cs typeface="Arial" pitchFamily="34" charset="0"/>
              </a:rPr>
              <a:t> ligados em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rede</a:t>
            </a:r>
            <a:r>
              <a:rPr lang="pt-PT" dirty="0">
                <a:latin typeface="Arial" pitchFamily="34" charset="0"/>
                <a:cs typeface="Arial" pitchFamily="34" charset="0"/>
              </a:rPr>
              <a:t>(envolve um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cliente</a:t>
            </a:r>
            <a:r>
              <a:rPr lang="pt-PT" dirty="0">
                <a:latin typeface="Arial" pitchFamily="34" charset="0"/>
                <a:cs typeface="Arial" pitchFamily="34" charset="0"/>
              </a:rPr>
              <a:t> e um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servidor</a:t>
            </a:r>
            <a:r>
              <a:rPr lang="pt-PT" dirty="0">
                <a:latin typeface="Arial" pitchFamily="34" charset="0"/>
                <a:cs typeface="Arial" pitchFamily="34" charset="0"/>
              </a:rPr>
              <a:t>).</a:t>
            </a:r>
          </a:p>
          <a:p>
            <a:pPr>
              <a:lnSpc>
                <a:spcPct val="150000"/>
              </a:lnSpc>
            </a:pP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O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XML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é uma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linguagem de marcação 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para desenvolver documentos organizados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hierarquicamente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 Uma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API 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é um conjunto de padrões de uma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interface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que permite que duas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aplicações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conversem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entre si. Ou seja, é o “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mensageiro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” que regista o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pedido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e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informa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o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sistema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que que fazer.</a:t>
            </a:r>
          </a:p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Docker virtualiza</a:t>
            </a:r>
            <a:r>
              <a:rPr lang="pt-PT" dirty="0">
                <a:latin typeface="Arial" pitchFamily="34" charset="0"/>
                <a:cs typeface="Arial" pitchFamily="34" charset="0"/>
              </a:rPr>
              <a:t> um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sistema</a:t>
            </a:r>
            <a:r>
              <a:rPr lang="pt-PT" dirty="0">
                <a:latin typeface="Arial" pitchFamily="34" charset="0"/>
                <a:cs typeface="Arial" pitchFamily="34" charset="0"/>
              </a:rPr>
              <a:t>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operacional</a:t>
            </a:r>
            <a:r>
              <a:rPr lang="pt-PT" dirty="0">
                <a:latin typeface="Arial" pitchFamily="34" charset="0"/>
                <a:cs typeface="Arial" pitchFamily="34" charset="0"/>
              </a:rPr>
              <a:t> para entregar software em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pacotes</a:t>
            </a:r>
            <a:r>
              <a:rPr lang="pt-PT" dirty="0">
                <a:latin typeface="Arial" pitchFamily="34" charset="0"/>
                <a:cs typeface="Arial" pitchFamily="34" charset="0"/>
              </a:rPr>
              <a:t> denominados “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containers</a:t>
            </a:r>
            <a:r>
              <a:rPr lang="pt-PT" dirty="0">
                <a:latin typeface="Arial" pitchFamily="34" charset="0"/>
                <a:cs typeface="Arial" pitchFamily="34" charset="0"/>
              </a:rPr>
              <a:t>”.</a:t>
            </a:r>
            <a:endParaRPr kumimoji="0" lang="pt-PT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 descr="RPC (remote procedure call): What's behind the technology? - IONOS">
            <a:extLst>
              <a:ext uri="{FF2B5EF4-FFF2-40B4-BE49-F238E27FC236}">
                <a16:creationId xmlns:a16="http://schemas.microsoft.com/office/drawing/2014/main" id="{96CE2582-0BCA-B770-389B-6A8F32FE7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" t="4086" r="1903" b="11478"/>
          <a:stretch/>
        </p:blipFill>
        <p:spPr bwMode="auto">
          <a:xfrm>
            <a:off x="306388" y="4974215"/>
            <a:ext cx="2741612" cy="134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What Is Docker? A Beginner's Guide | JFrog">
            <a:extLst>
              <a:ext uri="{FF2B5EF4-FFF2-40B4-BE49-F238E27FC236}">
                <a16:creationId xmlns:a16="http://schemas.microsoft.com/office/drawing/2014/main" id="{5F2DD65F-9CB3-A7F8-2F3F-508F945C6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879746"/>
            <a:ext cx="2549106" cy="146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Nominatim - Examples - osm2pgsql">
            <a:extLst>
              <a:ext uri="{FF2B5EF4-FFF2-40B4-BE49-F238E27FC236}">
                <a16:creationId xmlns:a16="http://schemas.microsoft.com/office/drawing/2014/main" id="{9D1BF371-6B57-569E-B0DB-77A945C62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935131"/>
            <a:ext cx="2232837" cy="145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80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4.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Criação do Schema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FD9D5020-C7F7-77DD-E021-6A8CE03145E6}"/>
              </a:ext>
            </a:extLst>
          </p:cNvPr>
          <p:cNvSpPr txBox="1">
            <a:spLocks/>
          </p:cNvSpPr>
          <p:nvPr/>
        </p:nvSpPr>
        <p:spPr>
          <a:xfrm>
            <a:off x="493521" y="1187790"/>
            <a:ext cx="3773679" cy="523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Scripts da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criação</a:t>
            </a:r>
            <a:r>
              <a:rPr lang="pt-PT" dirty="0">
                <a:latin typeface="Arial" pitchFamily="34" charset="0"/>
                <a:cs typeface="Arial" pitchFamily="34" charset="0"/>
              </a:rPr>
              <a:t> dos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schemas</a:t>
            </a:r>
            <a:r>
              <a:rPr lang="pt-PT" dirty="0">
                <a:latin typeface="Arial" pitchFamily="34" charset="0"/>
                <a:cs typeface="Arial" pitchFamily="34" charset="0"/>
              </a:rPr>
              <a:t>.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" name="Imagem 29" descr="Uma imagem com texto&#10;&#10;Descrição gerada automaticamente">
            <a:extLst>
              <a:ext uri="{FF2B5EF4-FFF2-40B4-BE49-F238E27FC236}">
                <a16:creationId xmlns:a16="http://schemas.microsoft.com/office/drawing/2014/main" id="{3F070CD5-C847-CE8B-1F58-BB39847294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398" y="1804689"/>
            <a:ext cx="4114730" cy="4062711"/>
          </a:xfrm>
          <a:prstGeom prst="rect">
            <a:avLst/>
          </a:prstGeom>
        </p:spPr>
      </p:pic>
      <p:pic>
        <p:nvPicPr>
          <p:cNvPr id="31" name="Imagem 30" descr="Uma imagem com texto, monitor, captura de ecrã, interior&#10;&#10;Descrição gerada automaticamente">
            <a:extLst>
              <a:ext uri="{FF2B5EF4-FFF2-40B4-BE49-F238E27FC236}">
                <a16:creationId xmlns:a16="http://schemas.microsoft.com/office/drawing/2014/main" id="{BAEDDE9B-F88B-93E4-9743-B977F568D2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12"/>
          <a:stretch/>
        </p:blipFill>
        <p:spPr>
          <a:xfrm>
            <a:off x="374903" y="1792732"/>
            <a:ext cx="4115637" cy="2169668"/>
          </a:xfrm>
          <a:prstGeom prst="rect">
            <a:avLst/>
          </a:prstGeom>
        </p:spPr>
      </p:pic>
      <p:sp>
        <p:nvSpPr>
          <p:cNvPr id="32" name="Marcador de Posição de Conteúdo 2">
            <a:extLst>
              <a:ext uri="{FF2B5EF4-FFF2-40B4-BE49-F238E27FC236}">
                <a16:creationId xmlns:a16="http://schemas.microsoft.com/office/drawing/2014/main" id="{3AB31E20-B2A5-C31D-7D52-F22AA87E5E57}"/>
              </a:ext>
            </a:extLst>
          </p:cNvPr>
          <p:cNvSpPr txBox="1">
            <a:spLocks/>
          </p:cNvSpPr>
          <p:nvPr/>
        </p:nvSpPr>
        <p:spPr>
          <a:xfrm>
            <a:off x="7949962" y="1852482"/>
            <a:ext cx="885961" cy="528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pg-rel</a:t>
            </a:r>
          </a:p>
        </p:txBody>
      </p:sp>
      <p:sp>
        <p:nvSpPr>
          <p:cNvPr id="33" name="Marcador de Posição de Conteúdo 2">
            <a:extLst>
              <a:ext uri="{FF2B5EF4-FFF2-40B4-BE49-F238E27FC236}">
                <a16:creationId xmlns:a16="http://schemas.microsoft.com/office/drawing/2014/main" id="{3D72B0CE-526D-1C2D-A8D3-D25120E8BC52}"/>
              </a:ext>
            </a:extLst>
          </p:cNvPr>
          <p:cNvSpPr txBox="1">
            <a:spLocks/>
          </p:cNvSpPr>
          <p:nvPr/>
        </p:nvSpPr>
        <p:spPr>
          <a:xfrm>
            <a:off x="784084" y="1994910"/>
            <a:ext cx="947449" cy="709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pg-xml</a:t>
            </a:r>
          </a:p>
        </p:txBody>
      </p:sp>
    </p:spTree>
    <p:extLst>
      <p:ext uri="{BB962C8B-B14F-4D97-AF65-F5344CB8AC3E}">
        <p14:creationId xmlns:p14="http://schemas.microsoft.com/office/powerpoint/2010/main" val="3928147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m texto, monitor, interior, preto&#10;&#10;Descrição gerada automaticamente">
            <a:extLst>
              <a:ext uri="{FF2B5EF4-FFF2-40B4-BE49-F238E27FC236}">
                <a16:creationId xmlns:a16="http://schemas.microsoft.com/office/drawing/2014/main" id="{98956A5E-471A-23EB-2F2A-C25AC87CF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3467714"/>
            <a:ext cx="5245930" cy="2828311"/>
          </a:xfrm>
          <a:prstGeom prst="rect">
            <a:avLst/>
          </a:prstGeom>
        </p:spPr>
      </p:pic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4.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Criação do Schema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FD9D5020-C7F7-77DD-E021-6A8CE03145E6}"/>
              </a:ext>
            </a:extLst>
          </p:cNvPr>
          <p:cNvSpPr txBox="1">
            <a:spLocks/>
          </p:cNvSpPr>
          <p:nvPr/>
        </p:nvSpPr>
        <p:spPr>
          <a:xfrm>
            <a:off x="493521" y="1187790"/>
            <a:ext cx="8399654" cy="717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Ao dar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build</a:t>
            </a:r>
            <a:r>
              <a:rPr lang="pt-PT" dirty="0">
                <a:latin typeface="Arial" pitchFamily="34" charset="0"/>
                <a:cs typeface="Arial" pitchFamily="34" charset="0"/>
              </a:rPr>
              <a:t> no projeto os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containers</a:t>
            </a:r>
            <a:r>
              <a:rPr lang="pt-PT" dirty="0">
                <a:latin typeface="Arial" pitchFamily="34" charset="0"/>
                <a:cs typeface="Arial" pitchFamily="34" charset="0"/>
              </a:rPr>
              <a:t> ficam a correr e são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criadas</a:t>
            </a:r>
            <a:r>
              <a:rPr lang="pt-PT" dirty="0">
                <a:latin typeface="Arial" pitchFamily="34" charset="0"/>
                <a:cs typeface="Arial" pitchFamily="34" charset="0"/>
              </a:rPr>
              <a:t> as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tabelas</a:t>
            </a:r>
            <a:r>
              <a:rPr lang="pt-PT" dirty="0">
                <a:latin typeface="Arial" pitchFamily="34" charset="0"/>
                <a:cs typeface="Arial" pitchFamily="34" charset="0"/>
              </a:rPr>
              <a:t>.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Imagem 9" descr="Uma imagem com texto, monitor, captura de ecrã, preto&#10;&#10;Descrição gerada automaticamente">
            <a:extLst>
              <a:ext uri="{FF2B5EF4-FFF2-40B4-BE49-F238E27FC236}">
                <a16:creationId xmlns:a16="http://schemas.microsoft.com/office/drawing/2014/main" id="{C27D9FE4-AF54-59CD-DFD4-82158055D3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705783"/>
            <a:ext cx="4778375" cy="258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11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4.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Criação do Schema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FD9D5020-C7F7-77DD-E021-6A8CE03145E6}"/>
              </a:ext>
            </a:extLst>
          </p:cNvPr>
          <p:cNvSpPr txBox="1">
            <a:spLocks/>
          </p:cNvSpPr>
          <p:nvPr/>
        </p:nvSpPr>
        <p:spPr>
          <a:xfrm>
            <a:off x="493521" y="1187790"/>
            <a:ext cx="8229600" cy="1907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Foram criados 2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schemas</a:t>
            </a:r>
            <a:r>
              <a:rPr lang="pt-PT" dirty="0">
                <a:latin typeface="Arial" pitchFamily="34" charset="0"/>
                <a:cs typeface="Arial" pitchFamily="34" charset="0"/>
              </a:rPr>
              <a:t>, 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pg-xml</a:t>
            </a:r>
            <a:r>
              <a:rPr lang="pt-PT" dirty="0">
                <a:latin typeface="Arial" pitchFamily="34" charset="0"/>
                <a:cs typeface="Arial" pitchFamily="34" charset="0"/>
              </a:rPr>
              <a:t> servirá para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armazenar</a:t>
            </a:r>
            <a:r>
              <a:rPr lang="pt-PT" dirty="0">
                <a:latin typeface="Arial" pitchFamily="34" charset="0"/>
                <a:cs typeface="Arial" pitchFamily="34" charset="0"/>
              </a:rPr>
              <a:t> os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ficheiros</a:t>
            </a:r>
            <a:r>
              <a:rPr lang="pt-PT" dirty="0">
                <a:latin typeface="Arial" pitchFamily="34" charset="0"/>
                <a:cs typeface="Arial" pitchFamily="34" charset="0"/>
              </a:rPr>
              <a:t>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CSV</a:t>
            </a:r>
            <a:r>
              <a:rPr lang="pt-PT" dirty="0">
                <a:latin typeface="Arial" pitchFamily="34" charset="0"/>
                <a:cs typeface="Arial" pitchFamily="34" charset="0"/>
              </a:rPr>
              <a:t> e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XML</a:t>
            </a:r>
            <a:r>
              <a:rPr lang="pt-PT" dirty="0">
                <a:latin typeface="Arial" pitchFamily="34" charset="0"/>
                <a:cs typeface="Arial" pitchFamily="34" charset="0"/>
              </a:rPr>
              <a:t>(usando uma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conversão de ficheiros</a:t>
            </a:r>
            <a:r>
              <a:rPr lang="pt-PT" dirty="0">
                <a:latin typeface="Arial" pitchFamily="34" charset="0"/>
                <a:cs typeface="Arial" pitchFamily="34" charset="0"/>
              </a:rPr>
              <a:t>) em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tabelas</a:t>
            </a:r>
            <a:r>
              <a:rPr lang="pt-PT" dirty="0">
                <a:latin typeface="Arial" pitchFamily="34" charset="0"/>
                <a:cs typeface="Arial" pitchFamily="34" charset="0"/>
              </a:rPr>
              <a:t> e 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pg-rel</a:t>
            </a:r>
            <a:r>
              <a:rPr lang="pt-PT" dirty="0">
                <a:latin typeface="Arial" pitchFamily="34" charset="0"/>
                <a:cs typeface="Arial" pitchFamily="34" charset="0"/>
              </a:rPr>
              <a:t> servirá para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armazenar</a:t>
            </a:r>
            <a:r>
              <a:rPr lang="pt-PT" dirty="0">
                <a:latin typeface="Arial" pitchFamily="34" charset="0"/>
                <a:cs typeface="Arial" pitchFamily="34" charset="0"/>
              </a:rPr>
              <a:t> 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informação</a:t>
            </a:r>
            <a:r>
              <a:rPr lang="pt-PT" dirty="0">
                <a:latin typeface="Arial" pitchFamily="34" charset="0"/>
                <a:cs typeface="Arial" pitchFamily="34" charset="0"/>
              </a:rPr>
              <a:t> contida no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XML</a:t>
            </a:r>
            <a:r>
              <a:rPr lang="pt-PT" dirty="0">
                <a:latin typeface="Arial" pitchFamily="34" charset="0"/>
                <a:cs typeface="Arial" pitchFamily="34" charset="0"/>
              </a:rPr>
              <a:t> em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tabelas relacionais</a:t>
            </a:r>
            <a:r>
              <a:rPr lang="pt-PT" dirty="0">
                <a:latin typeface="Arial" pitchFamily="34" charset="0"/>
                <a:cs typeface="Arial" pitchFamily="34" charset="0"/>
              </a:rPr>
              <a:t>.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79664BB3-21EB-63C6-2A91-1C84197C8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503" y="4391012"/>
            <a:ext cx="1589227" cy="1754177"/>
          </a:xfrm>
          <a:prstGeom prst="rect">
            <a:avLst/>
          </a:prstGeom>
        </p:spPr>
      </p:pic>
      <p:pic>
        <p:nvPicPr>
          <p:cNvPr id="18" name="Imagem 17" descr="Uma imagem com texto&#10;&#10;Descrição gerada automaticamente">
            <a:extLst>
              <a:ext uri="{FF2B5EF4-FFF2-40B4-BE49-F238E27FC236}">
                <a16:creationId xmlns:a16="http://schemas.microsoft.com/office/drawing/2014/main" id="{ADDBDF6E-1DC5-3E91-B463-4500FA10D6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605" y="4401796"/>
            <a:ext cx="954661" cy="1705031"/>
          </a:xfrm>
          <a:prstGeom prst="rect">
            <a:avLst/>
          </a:prstGeom>
        </p:spPr>
      </p:pic>
      <p:pic>
        <p:nvPicPr>
          <p:cNvPr id="20" name="Imagem 19" descr="Uma imagem com texto&#10;&#10;Descrição gerada automaticamente">
            <a:extLst>
              <a:ext uri="{FF2B5EF4-FFF2-40B4-BE49-F238E27FC236}">
                <a16:creationId xmlns:a16="http://schemas.microsoft.com/office/drawing/2014/main" id="{4723489E-5C51-EA96-E3B9-8358489BA62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395302"/>
            <a:ext cx="1589227" cy="1751004"/>
          </a:xfrm>
          <a:prstGeom prst="rect">
            <a:avLst/>
          </a:prstGeom>
        </p:spPr>
      </p:pic>
      <p:pic>
        <p:nvPicPr>
          <p:cNvPr id="22" name="Imagem 21" descr="Uma imagem com texto&#10;&#10;Descrição gerada automaticamente">
            <a:extLst>
              <a:ext uri="{FF2B5EF4-FFF2-40B4-BE49-F238E27FC236}">
                <a16:creationId xmlns:a16="http://schemas.microsoft.com/office/drawing/2014/main" id="{26E3A74D-0165-A872-BD16-F19557F6341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593181"/>
            <a:ext cx="1586055" cy="1751004"/>
          </a:xfrm>
          <a:prstGeom prst="rect">
            <a:avLst/>
          </a:prstGeom>
        </p:spPr>
      </p:pic>
      <p:pic>
        <p:nvPicPr>
          <p:cNvPr id="24" name="Imagem 23" descr="Uma imagem com texto&#10;&#10;Descrição gerada automaticamente">
            <a:extLst>
              <a:ext uri="{FF2B5EF4-FFF2-40B4-BE49-F238E27FC236}">
                <a16:creationId xmlns:a16="http://schemas.microsoft.com/office/drawing/2014/main" id="{8AC4611A-B509-D876-54B1-A4E97866885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511" y="2591116"/>
            <a:ext cx="1596220" cy="174915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F7683B0-E164-DD05-7C87-FE11E774523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719" y="2590800"/>
            <a:ext cx="729948" cy="172814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3CE7BB2-1260-63A0-3D15-010BD1D416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84" y="3683614"/>
            <a:ext cx="2578325" cy="1313304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D50CB3E5-AEA7-4B12-FFD9-888C4FB0ECB8}"/>
              </a:ext>
            </a:extLst>
          </p:cNvPr>
          <p:cNvSpPr/>
          <p:nvPr/>
        </p:nvSpPr>
        <p:spPr>
          <a:xfrm>
            <a:off x="3481676" y="3770979"/>
            <a:ext cx="427444" cy="15056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069B782B-8C35-2B40-587A-7BD2DED916F1}"/>
              </a:ext>
            </a:extLst>
          </p:cNvPr>
          <p:cNvSpPr/>
          <p:nvPr/>
        </p:nvSpPr>
        <p:spPr>
          <a:xfrm>
            <a:off x="3468209" y="4632314"/>
            <a:ext cx="427444" cy="15056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99250068-D34A-D46C-1A5B-7D8CD61B0678}"/>
              </a:ext>
            </a:extLst>
          </p:cNvPr>
          <p:cNvSpPr/>
          <p:nvPr/>
        </p:nvSpPr>
        <p:spPr>
          <a:xfrm>
            <a:off x="5218538" y="3132851"/>
            <a:ext cx="427444" cy="15056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4BE0EF52-9630-C556-4293-E9E417D0A2F8}"/>
              </a:ext>
            </a:extLst>
          </p:cNvPr>
          <p:cNvSpPr/>
          <p:nvPr/>
        </p:nvSpPr>
        <p:spPr>
          <a:xfrm>
            <a:off x="6927792" y="3132851"/>
            <a:ext cx="427444" cy="15056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D53384A0-D7CF-18E6-4CFE-5DC9AD7E24EE}"/>
              </a:ext>
            </a:extLst>
          </p:cNvPr>
          <p:cNvSpPr/>
          <p:nvPr/>
        </p:nvSpPr>
        <p:spPr>
          <a:xfrm>
            <a:off x="5218538" y="4919217"/>
            <a:ext cx="427444" cy="15056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AC15609D-6804-4119-FBC1-DF7FDC8CEF8B}"/>
              </a:ext>
            </a:extLst>
          </p:cNvPr>
          <p:cNvSpPr/>
          <p:nvPr/>
        </p:nvSpPr>
        <p:spPr>
          <a:xfrm>
            <a:off x="7049495" y="4919217"/>
            <a:ext cx="427444" cy="15056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88763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5596</TotalTime>
  <Words>1952</Words>
  <Application>Microsoft Office PowerPoint</Application>
  <PresentationFormat>Apresentação no Ecrã (4:3)</PresentationFormat>
  <Paragraphs>219</Paragraphs>
  <Slides>31</Slides>
  <Notes>29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31</vt:i4>
      </vt:variant>
    </vt:vector>
  </HeadingPairs>
  <TitlesOfParts>
    <vt:vector size="35" baseType="lpstr">
      <vt:lpstr>Arial</vt:lpstr>
      <vt:lpstr>Calibri</vt:lpstr>
      <vt:lpstr>gg sans</vt:lpstr>
      <vt:lpstr>Tema do Office</vt:lpstr>
      <vt:lpstr>INTEGRAÇÃO DE SISTEMAS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Jorge Ribeiro</dc:creator>
  <cp:lastModifiedBy>Basilio Barbosa</cp:lastModifiedBy>
  <cp:revision>513</cp:revision>
  <cp:lastPrinted>2020-09-27T18:04:57Z</cp:lastPrinted>
  <dcterms:created xsi:type="dcterms:W3CDTF">2011-05-31T09:21:51Z</dcterms:created>
  <dcterms:modified xsi:type="dcterms:W3CDTF">2023-01-18T01:14:57Z</dcterms:modified>
</cp:coreProperties>
</file>